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sldIdLst>
    <p:sldId id="293" r:id="rId2"/>
    <p:sldId id="484" r:id="rId3"/>
    <p:sldId id="314" r:id="rId4"/>
    <p:sldId id="315" r:id="rId5"/>
    <p:sldId id="407" r:id="rId6"/>
    <p:sldId id="479" r:id="rId7"/>
    <p:sldId id="480" r:id="rId8"/>
    <p:sldId id="464" r:id="rId9"/>
    <p:sldId id="467" r:id="rId10"/>
    <p:sldId id="465" r:id="rId11"/>
    <p:sldId id="466" r:id="rId12"/>
    <p:sldId id="470" r:id="rId13"/>
    <p:sldId id="481" r:id="rId14"/>
    <p:sldId id="482" r:id="rId15"/>
    <p:sldId id="411" r:id="rId16"/>
    <p:sldId id="412" r:id="rId17"/>
    <p:sldId id="413" r:id="rId18"/>
    <p:sldId id="477" r:id="rId19"/>
    <p:sldId id="476" r:id="rId20"/>
    <p:sldId id="408" r:id="rId21"/>
    <p:sldId id="478" r:id="rId22"/>
    <p:sldId id="483" r:id="rId23"/>
    <p:sldId id="256" r:id="rId24"/>
    <p:sldId id="259" r:id="rId25"/>
    <p:sldId id="260" r:id="rId26"/>
    <p:sldId id="485" r:id="rId27"/>
    <p:sldId id="486" r:id="rId28"/>
    <p:sldId id="487" r:id="rId29"/>
    <p:sldId id="264" r:id="rId30"/>
    <p:sldId id="261" r:id="rId31"/>
    <p:sldId id="262" r:id="rId32"/>
    <p:sldId id="263" r:id="rId33"/>
    <p:sldId id="488" r:id="rId34"/>
    <p:sldId id="268" r:id="rId35"/>
    <p:sldId id="267" r:id="rId36"/>
    <p:sldId id="274" r:id="rId37"/>
    <p:sldId id="269" r:id="rId38"/>
    <p:sldId id="270" r:id="rId39"/>
    <p:sldId id="271" r:id="rId40"/>
    <p:sldId id="298" r:id="rId41"/>
    <p:sldId id="275" r:id="rId42"/>
    <p:sldId id="309" r:id="rId43"/>
    <p:sldId id="272" r:id="rId44"/>
    <p:sldId id="273" r:id="rId45"/>
    <p:sldId id="307" r:id="rId46"/>
    <p:sldId id="308" r:id="rId47"/>
    <p:sldId id="306" r:id="rId48"/>
    <p:sldId id="305" r:id="rId49"/>
    <p:sldId id="276" r:id="rId50"/>
    <p:sldId id="277" r:id="rId51"/>
    <p:sldId id="279" r:id="rId52"/>
    <p:sldId id="278" r:id="rId53"/>
    <p:sldId id="310" r:id="rId54"/>
    <p:sldId id="311" r:id="rId55"/>
    <p:sldId id="280" r:id="rId56"/>
    <p:sldId id="285" r:id="rId57"/>
    <p:sldId id="286" r:id="rId58"/>
    <p:sldId id="287" r:id="rId59"/>
    <p:sldId id="297" r:id="rId60"/>
    <p:sldId id="296" r:id="rId61"/>
    <p:sldId id="288" r:id="rId62"/>
    <p:sldId id="290" r:id="rId63"/>
    <p:sldId id="303" r:id="rId64"/>
    <p:sldId id="291" r:id="rId65"/>
    <p:sldId id="304" r:id="rId66"/>
    <p:sldId id="313" r:id="rId67"/>
    <p:sldId id="312" r:id="rId68"/>
    <p:sldId id="281" r:id="rId69"/>
    <p:sldId id="282" r:id="rId70"/>
    <p:sldId id="283" r:id="rId71"/>
    <p:sldId id="284" r:id="rId72"/>
    <p:sldId id="489" r:id="rId73"/>
    <p:sldId id="490" r:id="rId74"/>
    <p:sldId id="302" r:id="rId75"/>
    <p:sldId id="301" r:id="rId76"/>
    <p:sldId id="299" r:id="rId77"/>
    <p:sldId id="300" r:id="rId7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0D39E74-53B1-9445-A7AD-D6E9139C1BF0}" v="1" dt="2020-09-28T19:58:47.39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3"/>
    <p:restoredTop sz="94682"/>
  </p:normalViewPr>
  <p:slideViewPr>
    <p:cSldViewPr snapToGrid="0" snapToObjects="1">
      <p:cViewPr varScale="1">
        <p:scale>
          <a:sx n="119" d="100"/>
          <a:sy n="119" d="100"/>
        </p:scale>
        <p:origin x="93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F5AB5A-0BB2-BF4C-AD78-96B2FA051024}" type="datetimeFigureOut">
              <a:rPr lang="en-US" smtClean="0"/>
              <a:t>11/13/24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6052B-C979-A44A-A615-28204B65D5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4999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F5AB5A-0BB2-BF4C-AD78-96B2FA051024}" type="datetimeFigureOut">
              <a:rPr lang="en-US" smtClean="0"/>
              <a:t>11/13/24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6052B-C979-A44A-A615-28204B65D5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9033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F5AB5A-0BB2-BF4C-AD78-96B2FA051024}" type="datetimeFigureOut">
              <a:rPr lang="en-US" smtClean="0"/>
              <a:t>11/13/24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6052B-C979-A44A-A615-28204B65D5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2051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F5AB5A-0BB2-BF4C-AD78-96B2FA051024}" type="datetimeFigureOut">
              <a:rPr lang="en-US" smtClean="0"/>
              <a:t>11/13/24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6052B-C979-A44A-A615-28204B65D5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7237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F5AB5A-0BB2-BF4C-AD78-96B2FA051024}" type="datetimeFigureOut">
              <a:rPr lang="en-US" smtClean="0"/>
              <a:t>11/13/24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6052B-C979-A44A-A615-28204B65D5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6834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F5AB5A-0BB2-BF4C-AD78-96B2FA051024}" type="datetimeFigureOut">
              <a:rPr lang="en-US" smtClean="0"/>
              <a:t>11/13/24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6052B-C979-A44A-A615-28204B65D5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2764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F5AB5A-0BB2-BF4C-AD78-96B2FA051024}" type="datetimeFigureOut">
              <a:rPr lang="en-US" smtClean="0"/>
              <a:t>11/13/24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6052B-C979-A44A-A615-28204B65D5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7865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F5AB5A-0BB2-BF4C-AD78-96B2FA051024}" type="datetimeFigureOut">
              <a:rPr lang="en-US" smtClean="0"/>
              <a:t>11/13/24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6052B-C979-A44A-A615-28204B65D5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4860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F5AB5A-0BB2-BF4C-AD78-96B2FA051024}" type="datetimeFigureOut">
              <a:rPr lang="en-US" smtClean="0"/>
              <a:t>11/13/24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6052B-C979-A44A-A615-28204B65D5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8251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F5AB5A-0BB2-BF4C-AD78-96B2FA051024}" type="datetimeFigureOut">
              <a:rPr lang="en-US" smtClean="0"/>
              <a:t>11/13/24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6052B-C979-A44A-A615-28204B65D5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2143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F5AB5A-0BB2-BF4C-AD78-96B2FA051024}" type="datetimeFigureOut">
              <a:rPr lang="en-US" smtClean="0"/>
              <a:t>11/13/24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6052B-C979-A44A-A615-28204B65D5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96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F5AB5A-0BB2-BF4C-AD78-96B2FA051024}" type="datetimeFigureOut">
              <a:rPr lang="en-US" smtClean="0"/>
              <a:t>11/13/24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C6052B-C979-A44A-A615-28204B65D5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2830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gi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C22B05-A8FD-5247-8290-CE6606E1A3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1020" y="1131096"/>
            <a:ext cx="5824331" cy="994172"/>
          </a:xfrm>
        </p:spPr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FCD72C-6F54-3944-812B-69E78027FF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91019" y="2226469"/>
            <a:ext cx="5824331" cy="3263504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375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Variety (Complexity)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36202" y="2138194"/>
            <a:ext cx="3964451" cy="3005306"/>
          </a:xfrm>
        </p:spPr>
        <p:txBody>
          <a:bodyPr>
            <a:normAutofit fontScale="40000" lnSpcReduction="20000"/>
          </a:bodyPr>
          <a:lstStyle/>
          <a:p>
            <a:r>
              <a:rPr lang="en-US"/>
              <a:t>Relational Data (Tables/Transaction/Legacy Data)</a:t>
            </a:r>
          </a:p>
          <a:p>
            <a:r>
              <a:rPr lang="en-US"/>
              <a:t>Text Data (Web)</a:t>
            </a:r>
          </a:p>
          <a:p>
            <a:r>
              <a:rPr lang="en-US"/>
              <a:t>Semi-structured Data (XML) </a:t>
            </a:r>
          </a:p>
          <a:p>
            <a:r>
              <a:rPr lang="en-US"/>
              <a:t>Graph Data</a:t>
            </a:r>
          </a:p>
          <a:p>
            <a:pPr lvl="1"/>
            <a:r>
              <a:rPr lang="en-US"/>
              <a:t>Social Network, Semantic Web (RDF), … </a:t>
            </a:r>
          </a:p>
          <a:p>
            <a:pPr marL="342900" lvl="1" indent="0">
              <a:buNone/>
            </a:pPr>
            <a:endParaRPr lang="en-US"/>
          </a:p>
          <a:p>
            <a:r>
              <a:rPr lang="en-US"/>
              <a:t>Streaming Data </a:t>
            </a:r>
          </a:p>
          <a:p>
            <a:pPr lvl="1"/>
            <a:r>
              <a:rPr lang="en-US"/>
              <a:t>You can only scan the data once</a:t>
            </a:r>
          </a:p>
          <a:p>
            <a:endParaRPr lang="en-US"/>
          </a:p>
          <a:p>
            <a:r>
              <a:rPr lang="en-US"/>
              <a:t>A single application can be generating/collecting many types of data  </a:t>
            </a:r>
          </a:p>
          <a:p>
            <a:endParaRPr lang="en-US"/>
          </a:p>
          <a:p>
            <a:r>
              <a:rPr lang="en-US"/>
              <a:t>Big Public Data (online, weather, finance, </a:t>
            </a:r>
            <a:r>
              <a:rPr lang="en-US" err="1"/>
              <a:t>etc</a:t>
            </a:r>
            <a:r>
              <a:rPr lang="en-US"/>
              <a:t>)  </a:t>
            </a:r>
          </a:p>
          <a:p>
            <a:endParaRPr lang="en-US"/>
          </a:p>
          <a:p>
            <a:pPr marL="0" indent="0">
              <a:buNone/>
            </a:pPr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10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5286" y="2252497"/>
            <a:ext cx="845443" cy="8426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8901" y="2252495"/>
            <a:ext cx="1169628" cy="87722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6313" y="3340839"/>
            <a:ext cx="881848" cy="6751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4364" y="4157383"/>
            <a:ext cx="1343797" cy="79308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13151" y="3254031"/>
            <a:ext cx="1192133" cy="90335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28718" y="4319983"/>
            <a:ext cx="1145643" cy="925745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543050" y="5314953"/>
            <a:ext cx="3312189" cy="548447"/>
          </a:xfrm>
          <a:prstGeom prst="rect">
            <a:avLst/>
          </a:prstGeom>
          <a:solidFill>
            <a:srgbClr val="FDFFC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>
                <a:solidFill>
                  <a:srgbClr val="0000FF"/>
                </a:solidFill>
              </a:rPr>
              <a:t>To extract knowledge</a:t>
            </a:r>
            <a:r>
              <a:rPr lang="en-US" sz="1350">
                <a:solidFill>
                  <a:srgbClr val="0000FF"/>
                </a:solidFill>
                <a:sym typeface="Wingdings"/>
              </a:rPr>
              <a:t> all these types of data need to linked together</a:t>
            </a:r>
            <a:endParaRPr lang="en-US" sz="135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9362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Velocity (Speed)</a:t>
            </a:r>
            <a:br>
              <a:rPr lang="en-US">
                <a:solidFill>
                  <a:srgbClr val="0000FF"/>
                </a:solidFill>
              </a:rPr>
            </a:b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92686" y="2183438"/>
            <a:ext cx="6173707" cy="3222953"/>
          </a:xfrm>
        </p:spPr>
        <p:txBody>
          <a:bodyPr>
            <a:normAutofit/>
          </a:bodyPr>
          <a:lstStyle/>
          <a:p>
            <a:r>
              <a:rPr lang="en-US"/>
              <a:t>Data is begin generated fast and need to be processed fast</a:t>
            </a:r>
          </a:p>
          <a:p>
            <a:r>
              <a:rPr lang="en-US"/>
              <a:t>Online Data Analytics</a:t>
            </a:r>
          </a:p>
          <a:p>
            <a:r>
              <a:rPr lang="en-US"/>
              <a:t>Late decisions </a:t>
            </a:r>
            <a:r>
              <a:rPr lang="en-US">
                <a:sym typeface="Wingdings"/>
              </a:rPr>
              <a:t> missing opportunities</a:t>
            </a:r>
          </a:p>
          <a:p>
            <a:r>
              <a:rPr lang="en-US" b="1">
                <a:solidFill>
                  <a:srgbClr val="800000"/>
                </a:solidFill>
                <a:sym typeface="Wingdings"/>
              </a:rPr>
              <a:t>Example</a:t>
            </a:r>
            <a:endParaRPr lang="en-US" sz="1425">
              <a:sym typeface="Wingdings"/>
            </a:endParaRPr>
          </a:p>
          <a:p>
            <a:pPr lvl="1"/>
            <a:r>
              <a:rPr lang="en-US" sz="1425" b="1">
                <a:solidFill>
                  <a:srgbClr val="0000FF"/>
                </a:solidFill>
                <a:sym typeface="Wingdings"/>
              </a:rPr>
              <a:t>Healthcare monitoring: </a:t>
            </a:r>
            <a:r>
              <a:rPr lang="en-US" sz="1425">
                <a:sym typeface="Wingdings"/>
              </a:rPr>
              <a:t>sensors monitoring your activities and body   any abnormal measurements require immediate reaction</a:t>
            </a:r>
            <a:endParaRPr lang="en-US" sz="1425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11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0850" y="2578952"/>
            <a:ext cx="947742" cy="1039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892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Real-time/Fast Data</a:t>
            </a:r>
          </a:p>
        </p:txBody>
      </p:sp>
      <p:sp>
        <p:nvSpPr>
          <p:cNvPr id="24" name="Content Placeholder 23">
            <a:extLst>
              <a:ext uri="{FF2B5EF4-FFF2-40B4-BE49-F238E27FC236}">
                <a16:creationId xmlns:a16="http://schemas.microsoft.com/office/drawing/2014/main" id="{6E0B7543-D796-0C49-AA55-F1F9BB3902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12</a:t>
            </a:fld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1383496" y="2128351"/>
            <a:ext cx="2010550" cy="1674695"/>
            <a:chOff x="320661" y="1694798"/>
            <a:chExt cx="2680732" cy="2232927"/>
          </a:xfrm>
        </p:grpSpPr>
        <p:pic>
          <p:nvPicPr>
            <p:cNvPr id="9" name="Picture 8" descr="Screen shot 2013-01-13 at 5.24.36 PM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9973" y="1694798"/>
              <a:ext cx="1092761" cy="1806907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320661" y="3312172"/>
              <a:ext cx="2680732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>
                  <a:solidFill>
                    <a:srgbClr val="800000"/>
                  </a:solidFill>
                </a:rPr>
                <a:t>Social media and networks</a:t>
              </a:r>
            </a:p>
            <a:p>
              <a:r>
                <a:rPr lang="en-US" sz="1200"/>
                <a:t>(all of us are generating data)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428573" y="2115195"/>
            <a:ext cx="2089593" cy="1722950"/>
            <a:chOff x="3047431" y="1677257"/>
            <a:chExt cx="2786124" cy="2297266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41644" y="1868931"/>
              <a:ext cx="994591" cy="671289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41011" y="1868931"/>
              <a:ext cx="800633" cy="671289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651715" y="2540220"/>
              <a:ext cx="984520" cy="747822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047431" y="1677257"/>
              <a:ext cx="691475" cy="968065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492577" y="2540220"/>
              <a:ext cx="1149067" cy="747822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3289354" y="3358970"/>
              <a:ext cx="2544201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>
                  <a:solidFill>
                    <a:srgbClr val="800000"/>
                  </a:solidFill>
                </a:rPr>
                <a:t>Scientific instruments</a:t>
              </a:r>
            </a:p>
            <a:p>
              <a:r>
                <a:rPr lang="en-US" sz="1200"/>
                <a:t>(collecting all sorts of data) 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729459" y="2181126"/>
            <a:ext cx="2190087" cy="1042954"/>
            <a:chOff x="6115278" y="1765168"/>
            <a:chExt cx="2920116" cy="1390605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575339" y="1765168"/>
              <a:ext cx="797063" cy="797063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697879" y="1766568"/>
              <a:ext cx="877460" cy="795663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6115278" y="2540220"/>
              <a:ext cx="2920116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>
                  <a:solidFill>
                    <a:srgbClr val="800000"/>
                  </a:solidFill>
                </a:rPr>
                <a:t>Mobile devices </a:t>
              </a:r>
            </a:p>
            <a:p>
              <a:r>
                <a:rPr lang="en-US" sz="1200"/>
                <a:t>(tracking all objects all the time)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5537772" y="3459247"/>
            <a:ext cx="2371130" cy="944198"/>
            <a:chOff x="5859696" y="3469326"/>
            <a:chExt cx="3161506" cy="1258930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369098" y="3501410"/>
              <a:ext cx="984502" cy="640989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353600" y="3469326"/>
              <a:ext cx="1143056" cy="643377"/>
            </a:xfrm>
            <a:prstGeom prst="rect">
              <a:avLst/>
            </a:prstGeom>
          </p:spPr>
        </p:pic>
        <p:sp>
          <p:nvSpPr>
            <p:cNvPr id="21" name="TextBox 20"/>
            <p:cNvSpPr txBox="1"/>
            <p:nvPr/>
          </p:nvSpPr>
          <p:spPr>
            <a:xfrm>
              <a:off x="5859696" y="4112703"/>
              <a:ext cx="3161506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>
                  <a:solidFill>
                    <a:srgbClr val="800000"/>
                  </a:solidFill>
                </a:rPr>
                <a:t>Sensor technology and networks</a:t>
              </a:r>
            </a:p>
            <a:p>
              <a:r>
                <a:rPr lang="en-US" sz="1200"/>
                <a:t>(measuring all kinds of data)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33892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much data?</a:t>
            </a:r>
          </a:p>
        </p:txBody>
      </p:sp>
      <p:sp>
        <p:nvSpPr>
          <p:cNvPr id="10243" name="Content Placeholder 2"/>
          <p:cNvSpPr>
            <a:spLocks noGrp="1"/>
          </p:cNvSpPr>
          <p:nvPr>
            <p:ph idx="1"/>
          </p:nvPr>
        </p:nvSpPr>
        <p:spPr>
          <a:xfrm>
            <a:off x="1257300" y="1771653"/>
            <a:ext cx="6400800" cy="3394472"/>
          </a:xfrm>
        </p:spPr>
        <p:txBody>
          <a:bodyPr>
            <a:normAutofit fontScale="92500" lnSpcReduction="20000"/>
          </a:bodyPr>
          <a:lstStyle/>
          <a:p>
            <a:r>
              <a:rPr lang="en-US"/>
              <a:t>Google processes 20 PB a day (2008)</a:t>
            </a:r>
          </a:p>
          <a:p>
            <a:r>
              <a:rPr lang="en-US"/>
              <a:t>Wayback Machine has 3 PB + 100 TB/month (3/2009)</a:t>
            </a:r>
          </a:p>
          <a:p>
            <a:r>
              <a:rPr lang="en-US"/>
              <a:t>Facebook has 2.5 PB of user data + 15 TB/day (4/2009) </a:t>
            </a:r>
          </a:p>
          <a:p>
            <a:r>
              <a:rPr lang="en-US"/>
              <a:t>eBay has 6.5 PB of user data + 50 TB/day (5/2009)</a:t>
            </a:r>
          </a:p>
          <a:p>
            <a:r>
              <a:rPr lang="en-US"/>
              <a:t>CERN’s Large </a:t>
            </a:r>
            <a:r>
              <a:rPr lang="en-US" err="1"/>
              <a:t>Hydron</a:t>
            </a:r>
            <a:r>
              <a:rPr lang="en-US"/>
              <a:t> Collider (LHC) generates 15 PB a year 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pic>
        <p:nvPicPr>
          <p:cNvPr id="8196" name="Picture 5" descr="bill_gates_01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71753" y="4114800"/>
            <a:ext cx="2355056" cy="1557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ounded Rectangular Callout 4"/>
          <p:cNvSpPr>
            <a:spLocks noChangeArrowheads="1"/>
          </p:cNvSpPr>
          <p:nvPr/>
        </p:nvSpPr>
        <p:spPr bwMode="auto">
          <a:xfrm>
            <a:off x="5143500" y="4400550"/>
            <a:ext cx="1771650" cy="742950"/>
          </a:xfrm>
          <a:prstGeom prst="wedgeRoundRectCallout">
            <a:avLst>
              <a:gd name="adj1" fmla="val -76861"/>
              <a:gd name="adj2" fmla="val 55972"/>
              <a:gd name="adj3" fmla="val 16667"/>
            </a:avLst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sz="1350">
                <a:solidFill>
                  <a:srgbClr val="FF0000"/>
                </a:solidFill>
              </a:rPr>
              <a:t>640K</a:t>
            </a:r>
            <a:r>
              <a:rPr lang="en-US" sz="1350"/>
              <a:t> </a:t>
            </a:r>
            <a:r>
              <a:rPr lang="en-US" sz="1350">
                <a:solidFill>
                  <a:schemeClr val="bg2"/>
                </a:solidFill>
              </a:rPr>
              <a:t>ought to be enough for anybody.</a:t>
            </a:r>
          </a:p>
        </p:txBody>
      </p:sp>
    </p:spTree>
    <p:extLst>
      <p:ext uri="{BB962C8B-B14F-4D97-AF65-F5344CB8AC3E}">
        <p14:creationId xmlns:p14="http://schemas.microsoft.com/office/powerpoint/2010/main" val="489747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lhc26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3000" y="1233488"/>
            <a:ext cx="6858000" cy="439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1143000" y="5816204"/>
            <a:ext cx="1771650" cy="2077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750" err="1">
                <a:solidFill>
                  <a:schemeClr val="bg1"/>
                </a:solidFill>
              </a:rPr>
              <a:t>Maximilien</a:t>
            </a:r>
            <a:r>
              <a:rPr lang="en-US" sz="750">
                <a:solidFill>
                  <a:schemeClr val="bg1"/>
                </a:solidFill>
              </a:rPr>
              <a:t> Brice, © CERN</a:t>
            </a:r>
          </a:p>
        </p:txBody>
      </p:sp>
    </p:spTree>
    <p:extLst>
      <p:ext uri="{BB962C8B-B14F-4D97-AF65-F5344CB8AC3E}">
        <p14:creationId xmlns:p14="http://schemas.microsoft.com/office/powerpoint/2010/main" val="29490202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lhc26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3000" y="1233488"/>
            <a:ext cx="6858000" cy="439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1143000" y="5816204"/>
            <a:ext cx="1771650" cy="2077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750" err="1">
                <a:solidFill>
                  <a:schemeClr val="bg1"/>
                </a:solidFill>
              </a:rPr>
              <a:t>Maximilien</a:t>
            </a:r>
            <a:r>
              <a:rPr lang="en-US" sz="750">
                <a:solidFill>
                  <a:schemeClr val="bg1"/>
                </a:solidFill>
              </a:rPr>
              <a:t> Brice, © CERN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9904C67-EF36-F342-8B7C-31A9C75F3318}"/>
              </a:ext>
            </a:extLst>
          </p:cNvPr>
          <p:cNvSpPr/>
          <p:nvPr/>
        </p:nvSpPr>
        <p:spPr>
          <a:xfrm>
            <a:off x="3294822" y="4368248"/>
            <a:ext cx="2430117" cy="1371600"/>
          </a:xfrm>
          <a:prstGeom prst="rect">
            <a:avLst/>
          </a:prstGeom>
          <a:noFill/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25051640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66C65-EE92-4643-8BBE-D908AF3F08F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Neuroscience has LOTS of examples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004EA65-8E39-3345-ACB4-26F943D366C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3620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66C65-EE92-4643-8BBE-D908AF3F08F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Neuroscience has LOTS of examples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004EA65-8E39-3345-ACB4-26F943D366C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  <a:p>
            <a:r>
              <a:rPr lang="en-US" dirty="0"/>
              <a:t>For both:</a:t>
            </a:r>
          </a:p>
          <a:p>
            <a:r>
              <a:rPr lang="en-US" dirty="0"/>
              <a:t>Understanding how the brain works</a:t>
            </a:r>
          </a:p>
          <a:p>
            <a:r>
              <a:rPr lang="en-US" dirty="0"/>
              <a:t>Creating “artificial intelligence” algorithms</a:t>
            </a:r>
          </a:p>
        </p:txBody>
      </p:sp>
    </p:spTree>
    <p:extLst>
      <p:ext uri="{BB962C8B-B14F-4D97-AF65-F5344CB8AC3E}">
        <p14:creationId xmlns:p14="http://schemas.microsoft.com/office/powerpoint/2010/main" val="41045747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17AB752-CAD3-224B-B1F0-15956378F4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85725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7060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66F294C-B372-6649-ADEA-865E4C61DC59}"/>
              </a:ext>
            </a:extLst>
          </p:cNvPr>
          <p:cNvSpPr/>
          <p:nvPr/>
        </p:nvSpPr>
        <p:spPr>
          <a:xfrm>
            <a:off x="2661203" y="1974758"/>
            <a:ext cx="54864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000"/>
              <a:t>Human Brain has been estimated to encode 2.5 </a:t>
            </a:r>
            <a:r>
              <a:rPr lang="en-US" sz="3000" b="1"/>
              <a:t>PETABYTES.  </a:t>
            </a:r>
          </a:p>
          <a:p>
            <a:endParaRPr lang="en-US" sz="3000"/>
          </a:p>
          <a:p>
            <a:r>
              <a:rPr lang="en-US" sz="3000"/>
              <a:t> That’s 2.5 </a:t>
            </a:r>
            <a:r>
              <a:rPr lang="en-US" sz="3000" b="1"/>
              <a:t>MILLION</a:t>
            </a:r>
            <a:r>
              <a:rPr lang="en-US" sz="3000"/>
              <a:t> Gigabytes</a:t>
            </a:r>
          </a:p>
        </p:txBody>
      </p:sp>
    </p:spTree>
    <p:extLst>
      <p:ext uri="{BB962C8B-B14F-4D97-AF65-F5344CB8AC3E}">
        <p14:creationId xmlns:p14="http://schemas.microsoft.com/office/powerpoint/2010/main" val="11935841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66C65-EE92-4643-8BBE-D908AF3F08F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PN3322:   AI and ”Big” Data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004EA65-8E39-3345-ACB4-26F943D366C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5754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290" name="Picture 2" descr="Retin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88" b="4776"/>
          <a:stretch>
            <a:fillRect/>
          </a:stretch>
        </p:blipFill>
        <p:spPr bwMode="auto">
          <a:xfrm>
            <a:off x="3630268" y="1801933"/>
            <a:ext cx="5429250" cy="3606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0291" name="Rectangle 3"/>
          <p:cNvSpPr>
            <a:spLocks noChangeArrowheads="1"/>
          </p:cNvSpPr>
          <p:nvPr/>
        </p:nvSpPr>
        <p:spPr bwMode="auto">
          <a:xfrm>
            <a:off x="392273" y="2840377"/>
            <a:ext cx="3369237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GB" dirty="0">
                <a:latin typeface="Arial" charset="0"/>
                <a:cs typeface="Times New Roman" charset="0"/>
              </a:rPr>
              <a:t>~120 Million rods, and 6 Million Cones</a:t>
            </a:r>
          </a:p>
          <a:p>
            <a:r>
              <a:rPr lang="en-GB" dirty="0">
                <a:latin typeface="Arial" charset="0"/>
                <a:cs typeface="Times New Roman" charset="0"/>
              </a:rPr>
              <a:t>Each signalling changes on the order of 10-100 </a:t>
            </a:r>
            <a:r>
              <a:rPr lang="en-GB" dirty="0" err="1">
                <a:latin typeface="Arial" charset="0"/>
                <a:cs typeface="Times New Roman" charset="0"/>
              </a:rPr>
              <a:t>ms</a:t>
            </a:r>
            <a:endParaRPr lang="en-US" dirty="0">
              <a:latin typeface="Arial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69976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1" name="Rectangle 3"/>
          <p:cNvSpPr>
            <a:spLocks noChangeArrowheads="1"/>
          </p:cNvSpPr>
          <p:nvPr/>
        </p:nvSpPr>
        <p:spPr bwMode="auto">
          <a:xfrm>
            <a:off x="1527927" y="2138052"/>
            <a:ext cx="6567495" cy="36933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GB">
                <a:latin typeface="Arial" charset="0"/>
                <a:cs typeface="Times New Roman" charset="0"/>
              </a:rPr>
              <a:t>Vision alone gives your brain about 10 </a:t>
            </a:r>
            <a:r>
              <a:rPr lang="en-GB" u="sng">
                <a:latin typeface="Arial" charset="0"/>
                <a:cs typeface="Times New Roman" charset="0"/>
              </a:rPr>
              <a:t>Million</a:t>
            </a:r>
            <a:r>
              <a:rPr lang="en-GB">
                <a:latin typeface="Arial" charset="0"/>
                <a:cs typeface="Times New Roman" charset="0"/>
              </a:rPr>
              <a:t> bytes per second!</a:t>
            </a:r>
          </a:p>
          <a:p>
            <a:r>
              <a:rPr lang="en-GB">
                <a:latin typeface="Arial" charset="0"/>
                <a:cs typeface="Times New Roman" charset="0"/>
              </a:rPr>
              <a:t>(* A ”byte” is 8 bits)</a:t>
            </a:r>
          </a:p>
          <a:p>
            <a:endParaRPr lang="en-GB">
              <a:latin typeface="Arial" charset="0"/>
              <a:cs typeface="Times New Roman" charset="0"/>
            </a:endParaRPr>
          </a:p>
          <a:p>
            <a:r>
              <a:rPr lang="en-GB">
                <a:latin typeface="Arial" charset="0"/>
                <a:cs typeface="Times New Roman" charset="0"/>
              </a:rPr>
              <a:t>But it has been suggested that your conscious perception is ~5 bytes per second (Zimmerman 1989).  </a:t>
            </a:r>
          </a:p>
          <a:p>
            <a:endParaRPr lang="en-GB">
              <a:latin typeface="Arial" charset="0"/>
              <a:cs typeface="Times New Roman" charset="0"/>
            </a:endParaRPr>
          </a:p>
          <a:p>
            <a:r>
              <a:rPr lang="en-GB">
                <a:latin typeface="Arial" charset="0"/>
                <a:cs typeface="Times New Roman" charset="0"/>
              </a:rPr>
              <a:t>That’s Not 5 Million   </a:t>
            </a:r>
          </a:p>
          <a:p>
            <a:endParaRPr lang="en-GB">
              <a:latin typeface="Arial" charset="0"/>
              <a:cs typeface="Times New Roman" charset="0"/>
            </a:endParaRPr>
          </a:p>
          <a:p>
            <a:r>
              <a:rPr lang="en-GB">
                <a:latin typeface="Arial" charset="0"/>
                <a:cs typeface="Times New Roman" charset="0"/>
              </a:rPr>
              <a:t>5.</a:t>
            </a:r>
          </a:p>
          <a:p>
            <a:endParaRPr lang="en-GB">
              <a:latin typeface="Arial" charset="0"/>
              <a:cs typeface="Times New Roman" charset="0"/>
            </a:endParaRPr>
          </a:p>
          <a:p>
            <a:r>
              <a:rPr lang="en-GB">
                <a:latin typeface="Arial" charset="0"/>
                <a:cs typeface="Times New Roman" charset="0"/>
              </a:rPr>
              <a:t>Every second millions of bytes of information are compressed down to 5. </a:t>
            </a:r>
            <a:endParaRPr lang="en-US">
              <a:latin typeface="Arial" charset="0"/>
              <a:cs typeface="Times New Roman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9400B6-832F-2449-9959-37FA515EC65F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A107865-629D-6743-BDB6-D5CDBF35F843}"/>
              </a:ext>
            </a:extLst>
          </p:cNvPr>
          <p:cNvSpPr txBox="1">
            <a:spLocks/>
          </p:cNvSpPr>
          <p:nvPr/>
        </p:nvSpPr>
        <p:spPr>
          <a:xfrm>
            <a:off x="1510534" y="1030671"/>
            <a:ext cx="5829300" cy="555242"/>
          </a:xfrm>
          <a:prstGeom prst="rect">
            <a:avLst/>
          </a:prstGeom>
        </p:spPr>
        <p:txBody>
          <a:bodyPr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" charset="0"/>
                <a:ea typeface="ＭＳ Ｐゴシック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" charset="0"/>
                <a:ea typeface="ＭＳ Ｐゴシック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" charset="0"/>
                <a:ea typeface="ＭＳ Ｐゴシック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" charset="0"/>
                <a:ea typeface="ＭＳ Ｐゴシック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" charset="0"/>
                <a:ea typeface="ＭＳ Ｐゴシック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" charset="0"/>
                <a:ea typeface="ＭＳ Ｐゴシック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" charset="0"/>
                <a:ea typeface="ＭＳ Ｐゴシック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300" kern="0"/>
              <a:t>Information</a:t>
            </a:r>
          </a:p>
        </p:txBody>
      </p:sp>
    </p:spTree>
    <p:extLst>
      <p:ext uri="{BB962C8B-B14F-4D97-AF65-F5344CB8AC3E}">
        <p14:creationId xmlns:p14="http://schemas.microsoft.com/office/powerpoint/2010/main" val="3861822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0291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66C65-EE92-4643-8BBE-D908AF3F08F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So What is Big Data/AI?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004EA65-8E39-3345-ACB4-26F943D366C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It’s fundamentally about extracting the most important information from </a:t>
            </a:r>
            <a:r>
              <a:rPr lang="en-US" b="1" dirty="0"/>
              <a:t>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1746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18937-1FFF-A040-AA40-90A97035A99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Making decisions from data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B83F8A-43E0-F64E-8075-7D989017A8D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79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gauge&#10;&#10;Description automatically generated">
            <a:extLst>
              <a:ext uri="{FF2B5EF4-FFF2-40B4-BE49-F238E27FC236}">
                <a16:creationId xmlns:a16="http://schemas.microsoft.com/office/drawing/2014/main" id="{EDB0526D-B473-9046-AB24-E5889CF2DD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5417" y="857250"/>
            <a:ext cx="51435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041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18937-1FFF-A040-AA40-90A97035A99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Making decisions from data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B83F8A-43E0-F64E-8075-7D989017A8D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4544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18937-1FFF-A040-AA40-90A97035A9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699022"/>
            <a:ext cx="6858000" cy="2691137"/>
          </a:xfrm>
        </p:spPr>
        <p:txBody>
          <a:bodyPr>
            <a:normAutofit fontScale="90000"/>
          </a:bodyPr>
          <a:lstStyle/>
          <a:p>
            <a:r>
              <a:rPr lang="en-US" dirty="0"/>
              <a:t>Uncertainty</a:t>
            </a:r>
            <a:br>
              <a:rPr lang="en-US" dirty="0"/>
            </a:br>
            <a:r>
              <a:rPr lang="en-US" dirty="0"/>
              <a:t>People are good at variance</a:t>
            </a:r>
            <a:br>
              <a:rPr lang="en-US" dirty="0"/>
            </a:br>
            <a:r>
              <a:rPr lang="en-US" dirty="0"/>
              <a:t>bad at bias</a:t>
            </a:r>
          </a:p>
        </p:txBody>
      </p:sp>
    </p:spTree>
    <p:extLst>
      <p:ext uri="{BB962C8B-B14F-4D97-AF65-F5344CB8AC3E}">
        <p14:creationId xmlns:p14="http://schemas.microsoft.com/office/powerpoint/2010/main" val="38307811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C8238-81D6-D50C-3AFA-447CC433F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47" y="171668"/>
            <a:ext cx="7886700" cy="994172"/>
          </a:xfrm>
        </p:spPr>
        <p:txBody>
          <a:bodyPr/>
          <a:lstStyle/>
          <a:p>
            <a:r>
              <a:rPr lang="en-US" dirty="0"/>
              <a:t>Bias/Variance Trade off: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5901BC87-B24D-A598-02B3-EC2E69BFE3D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6556" y="1424020"/>
            <a:ext cx="6203371" cy="5274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38842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DDA3E-D823-B92D-64CC-99B6603ED2A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We often don’t know the target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2ED6EFE-D50B-0CC0-7F5E-A4F44159BE5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The calibration problem. </a:t>
            </a:r>
          </a:p>
        </p:txBody>
      </p:sp>
    </p:spTree>
    <p:extLst>
      <p:ext uri="{BB962C8B-B14F-4D97-AF65-F5344CB8AC3E}">
        <p14:creationId xmlns:p14="http://schemas.microsoft.com/office/powerpoint/2010/main" val="42384899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7E7C18-98A0-5F44-A5AC-72A726DECC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Miscalibration in physics:</a:t>
            </a:r>
          </a:p>
        </p:txBody>
      </p:sp>
      <p:pic>
        <p:nvPicPr>
          <p:cNvPr id="5" name="Content Placeholder 4" descr="Text, letter&#10;&#10;Description automatically generated">
            <a:extLst>
              <a:ext uri="{FF2B5EF4-FFF2-40B4-BE49-F238E27FC236}">
                <a16:creationId xmlns:a16="http://schemas.microsoft.com/office/drawing/2014/main" id="{8A582C66-03D1-A543-BC45-D77E2215AE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3065" y="2353941"/>
            <a:ext cx="8302285" cy="3502958"/>
          </a:xfrm>
        </p:spPr>
      </p:pic>
    </p:spTree>
    <p:extLst>
      <p:ext uri="{BB962C8B-B14F-4D97-AF65-F5344CB8AC3E}">
        <p14:creationId xmlns:p14="http://schemas.microsoft.com/office/powerpoint/2010/main" val="8775108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66C65-EE92-4643-8BBE-D908AF3F08F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What is Big Data/AI?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004EA65-8E39-3345-ACB4-26F943D366C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8415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725259-56EA-4049-AD67-E0CBD2CB25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24687523-99E9-DE4F-8AF6-4208319E36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40001" y="365126"/>
            <a:ext cx="5650508" cy="6459376"/>
          </a:xfrm>
        </p:spPr>
      </p:pic>
    </p:spTree>
    <p:extLst>
      <p:ext uri="{BB962C8B-B14F-4D97-AF65-F5344CB8AC3E}">
        <p14:creationId xmlns:p14="http://schemas.microsoft.com/office/powerpoint/2010/main" val="28353160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42F8B-F9D8-5B47-AEE7-C58FA35C0B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Diagram, engineering drawing&#10;&#10;Description automatically generated">
            <a:extLst>
              <a:ext uri="{FF2B5EF4-FFF2-40B4-BE49-F238E27FC236}">
                <a16:creationId xmlns:a16="http://schemas.microsoft.com/office/drawing/2014/main" id="{B33EEE59-43FA-9940-96B0-BA14C861AD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2090" y="365126"/>
            <a:ext cx="7059819" cy="6492874"/>
          </a:xfrm>
        </p:spPr>
      </p:pic>
    </p:spTree>
    <p:extLst>
      <p:ext uri="{BB962C8B-B14F-4D97-AF65-F5344CB8AC3E}">
        <p14:creationId xmlns:p14="http://schemas.microsoft.com/office/powerpoint/2010/main" val="11814975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76D5A0-8429-3F40-A06E-808C9077B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790125B8-E1E9-8549-9447-9900775337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1" t="1060" r="-2662" b="34720"/>
          <a:stretch/>
        </p:blipFill>
        <p:spPr>
          <a:xfrm>
            <a:off x="628650" y="162816"/>
            <a:ext cx="7532230" cy="6695184"/>
          </a:xfrm>
        </p:spPr>
      </p:pic>
    </p:spTree>
    <p:extLst>
      <p:ext uri="{BB962C8B-B14F-4D97-AF65-F5344CB8AC3E}">
        <p14:creationId xmlns:p14="http://schemas.microsoft.com/office/powerpoint/2010/main" val="2306400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2098895D-04CD-A765-87E5-E591705FC1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7350"/>
          <a:stretch/>
        </p:blipFill>
        <p:spPr>
          <a:xfrm>
            <a:off x="237849" y="1066801"/>
            <a:ext cx="9018511" cy="4184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0813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18937-1FFF-A040-AA40-90A97035A99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Consequences of miscalibration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B83F8A-43E0-F64E-8075-7D989017A8D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24706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05EFEE-5BD0-3F41-9FF4-F735624DE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picture containing person, person, photo, looking&#10;&#10;Description automatically generated">
            <a:extLst>
              <a:ext uri="{FF2B5EF4-FFF2-40B4-BE49-F238E27FC236}">
                <a16:creationId xmlns:a16="http://schemas.microsoft.com/office/drawing/2014/main" id="{84655F09-E76C-A744-BEC1-2F59B2F672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16185" y="857250"/>
            <a:ext cx="6327815" cy="3556668"/>
          </a:xfrm>
        </p:spPr>
      </p:pic>
    </p:spTree>
    <p:extLst>
      <p:ext uri="{BB962C8B-B14F-4D97-AF65-F5344CB8AC3E}">
        <p14:creationId xmlns:p14="http://schemas.microsoft.com/office/powerpoint/2010/main" val="25256672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5F5C7-6B97-C24B-8179-A826355632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857252"/>
            <a:ext cx="7886700" cy="994172"/>
          </a:xfrm>
        </p:spPr>
        <p:txBody>
          <a:bodyPr>
            <a:normAutofit/>
          </a:bodyPr>
          <a:lstStyle/>
          <a:p>
            <a:r>
              <a:rPr lang="en-US" sz="2700"/>
              <a:t>https://</a:t>
            </a:r>
            <a:r>
              <a:rPr lang="en-US" sz="2700" err="1"/>
              <a:t>github.com</a:t>
            </a:r>
            <a:r>
              <a:rPr lang="en-US" sz="2700"/>
              <a:t>/</a:t>
            </a:r>
            <a:r>
              <a:rPr lang="en-US" sz="2700" err="1"/>
              <a:t>tg-bomze</a:t>
            </a:r>
            <a:r>
              <a:rPr lang="en-US" sz="2700"/>
              <a:t>/Face-</a:t>
            </a:r>
            <a:r>
              <a:rPr lang="en-US" sz="2700" err="1"/>
              <a:t>Depixelizer</a:t>
            </a:r>
            <a:endParaRPr lang="en-US" sz="270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0B79990-7B90-B74B-B399-24C3D7B80F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04572" y="1851422"/>
            <a:ext cx="3706467" cy="3706467"/>
          </a:xfrm>
        </p:spPr>
      </p:pic>
    </p:spTree>
    <p:extLst>
      <p:ext uri="{BB962C8B-B14F-4D97-AF65-F5344CB8AC3E}">
        <p14:creationId xmlns:p14="http://schemas.microsoft.com/office/powerpoint/2010/main" val="47723455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5469A-8A46-DD4A-8865-C4C7D95F6B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picture containing person, person, photo, looking&#10;&#10;Description automatically generated">
            <a:extLst>
              <a:ext uri="{FF2B5EF4-FFF2-40B4-BE49-F238E27FC236}">
                <a16:creationId xmlns:a16="http://schemas.microsoft.com/office/drawing/2014/main" id="{62BA3177-5D80-D54C-A2A4-2D75725A82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74890" y="1928813"/>
            <a:ext cx="5715000" cy="3000375"/>
          </a:xfrm>
        </p:spPr>
      </p:pic>
    </p:spTree>
    <p:extLst>
      <p:ext uri="{BB962C8B-B14F-4D97-AF65-F5344CB8AC3E}">
        <p14:creationId xmlns:p14="http://schemas.microsoft.com/office/powerpoint/2010/main" val="401521496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E70D2-70F0-B241-A004-3AD16A6D0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33FFC26E-1AC1-9D4F-9C70-0C43283225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9302" r="49805"/>
          <a:stretch/>
        </p:blipFill>
        <p:spPr>
          <a:xfrm>
            <a:off x="4349646" y="1393951"/>
            <a:ext cx="4165704" cy="4070102"/>
          </a:xfrm>
        </p:spPr>
      </p:pic>
    </p:spTree>
    <p:extLst>
      <p:ext uri="{BB962C8B-B14F-4D97-AF65-F5344CB8AC3E}">
        <p14:creationId xmlns:p14="http://schemas.microsoft.com/office/powerpoint/2010/main" val="323557271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E70D2-70F0-B241-A004-3AD16A6D0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33FFC26E-1AC1-9D4F-9C70-0C43283225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5973" r="3134"/>
          <a:stretch/>
        </p:blipFill>
        <p:spPr>
          <a:xfrm>
            <a:off x="4349646" y="1393951"/>
            <a:ext cx="4165704" cy="4070102"/>
          </a:xfrm>
        </p:spPr>
      </p:pic>
    </p:spTree>
    <p:extLst>
      <p:ext uri="{BB962C8B-B14F-4D97-AF65-F5344CB8AC3E}">
        <p14:creationId xmlns:p14="http://schemas.microsoft.com/office/powerpoint/2010/main" val="11498813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7228" y="1131096"/>
            <a:ext cx="6838122" cy="994172"/>
          </a:xfrm>
        </p:spPr>
        <p:txBody>
          <a:bodyPr/>
          <a:lstStyle/>
          <a:p>
            <a:r>
              <a:rPr lang="en-US"/>
              <a:t>What is “big data”?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72868" y="2226469"/>
            <a:ext cx="6942482" cy="3263504"/>
          </a:xfrm>
        </p:spPr>
        <p:txBody>
          <a:bodyPr>
            <a:normAutofit fontScale="92500" lnSpcReduction="20000"/>
          </a:bodyPr>
          <a:lstStyle/>
          <a:p>
            <a:r>
              <a:rPr lang="en-US" b="1"/>
              <a:t>No Single Definition. Big data</a:t>
            </a:r>
            <a:r>
              <a:rPr lang="en-US"/>
              <a:t> is the term for a collection of data sets so large and complex that it becomes difficult to process using on-hand database management tools or traditional data processing applications. </a:t>
            </a:r>
            <a:endParaRPr lang="en-US" altLang="en-US" b="1"/>
          </a:p>
          <a:p>
            <a:r>
              <a:rPr lang="en-US" altLang="en-US"/>
              <a:t>"Big Data are </a:t>
            </a:r>
            <a:r>
              <a:rPr lang="en-US" altLang="en-US">
                <a:solidFill>
                  <a:srgbClr val="C00000"/>
                </a:solidFill>
              </a:rPr>
              <a:t>high-volume</a:t>
            </a:r>
            <a:r>
              <a:rPr lang="en-US" altLang="en-US"/>
              <a:t>, </a:t>
            </a:r>
            <a:r>
              <a:rPr lang="en-US" altLang="en-US">
                <a:solidFill>
                  <a:srgbClr val="C00000"/>
                </a:solidFill>
              </a:rPr>
              <a:t>high-velocity</a:t>
            </a:r>
            <a:r>
              <a:rPr lang="en-US" altLang="en-US"/>
              <a:t>, and/or </a:t>
            </a:r>
            <a:r>
              <a:rPr lang="en-US" altLang="en-US">
                <a:solidFill>
                  <a:srgbClr val="C00000"/>
                </a:solidFill>
              </a:rPr>
              <a:t>high-variety</a:t>
            </a:r>
            <a:r>
              <a:rPr lang="en-US" altLang="en-US"/>
              <a:t> information assets that require new forms of processing to enable enhanced decision making, insight discovery and process optimization”  (Gartner 2012)</a:t>
            </a:r>
          </a:p>
          <a:p>
            <a:endParaRPr lang="en-US" alt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82624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540B8E-E3AC-F088-0613-BB300547D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0DC639-2530-F91E-7499-545A5FDC97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0BB10483-E6E3-9E21-41C2-27A37437D3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64968"/>
            <a:ext cx="8753658" cy="6119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833901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18937-1FFF-A040-AA40-90A97035A9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23606" y="1508522"/>
            <a:ext cx="5496791" cy="1790700"/>
          </a:xfrm>
        </p:spPr>
        <p:txBody>
          <a:bodyPr>
            <a:normAutofit fontScale="90000"/>
          </a:bodyPr>
          <a:lstStyle/>
          <a:p>
            <a:r>
              <a:rPr lang="en-US" dirty="0"/>
              <a:t>Assessing risk, automating racism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B83F8A-43E0-F64E-8075-7D989017A8D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- </a:t>
            </a:r>
            <a:r>
              <a:rPr lang="en-US" dirty="0" err="1"/>
              <a:t>Ruha</a:t>
            </a:r>
            <a:r>
              <a:rPr lang="en-US" dirty="0"/>
              <a:t> Benjamin</a:t>
            </a:r>
          </a:p>
        </p:txBody>
      </p:sp>
    </p:spTree>
    <p:extLst>
      <p:ext uri="{BB962C8B-B14F-4D97-AF65-F5344CB8AC3E}">
        <p14:creationId xmlns:p14="http://schemas.microsoft.com/office/powerpoint/2010/main" val="204041434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18937-1FFF-A040-AA40-90A97035A99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COMPAS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B83F8A-43E0-F64E-8075-7D989017A8D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/>
              <a:t>Correctional Offender Management Profiling for Alternative Sanctions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30855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5BD8A-0333-2E4C-83E0-96DDC105A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7A68D4EF-27DF-0D45-B3D0-DB1971D95C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04109" y="950257"/>
            <a:ext cx="5267333" cy="4957490"/>
          </a:xfrm>
        </p:spPr>
      </p:pic>
    </p:spTree>
    <p:extLst>
      <p:ext uri="{BB962C8B-B14F-4D97-AF65-F5344CB8AC3E}">
        <p14:creationId xmlns:p14="http://schemas.microsoft.com/office/powerpoint/2010/main" val="77342136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0A085-0FA7-7741-8848-DB1DD2CF40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 descr="Chart, bar chart&#10;&#10;Description automatically generated">
            <a:extLst>
              <a:ext uri="{FF2B5EF4-FFF2-40B4-BE49-F238E27FC236}">
                <a16:creationId xmlns:a16="http://schemas.microsoft.com/office/drawing/2014/main" id="{FB2844FA-288C-B44D-867F-671C0A3605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91403" y="1056152"/>
            <a:ext cx="5645969" cy="4670756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DB72C9C-7CFD-9258-4B82-1A34451B2394}"/>
              </a:ext>
            </a:extLst>
          </p:cNvPr>
          <p:cNvSpPr/>
          <p:nvPr/>
        </p:nvSpPr>
        <p:spPr>
          <a:xfrm>
            <a:off x="3751118" y="1688523"/>
            <a:ext cx="3771900" cy="411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252113480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0A085-0FA7-7741-8848-DB1DD2CF40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 descr="Chart, bar chart&#10;&#10;Description automatically generated">
            <a:extLst>
              <a:ext uri="{FF2B5EF4-FFF2-40B4-BE49-F238E27FC236}">
                <a16:creationId xmlns:a16="http://schemas.microsoft.com/office/drawing/2014/main" id="{FB2844FA-288C-B44D-867F-671C0A3605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91403" y="1056152"/>
            <a:ext cx="5645969" cy="4670756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DB72C9C-7CFD-9258-4B82-1A34451B2394}"/>
              </a:ext>
            </a:extLst>
          </p:cNvPr>
          <p:cNvSpPr/>
          <p:nvPr/>
        </p:nvSpPr>
        <p:spPr>
          <a:xfrm>
            <a:off x="5519890" y="1612106"/>
            <a:ext cx="1932710" cy="411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882249D-AB5C-99BD-15F8-0CF2F355E756}"/>
              </a:ext>
            </a:extLst>
          </p:cNvPr>
          <p:cNvSpPr/>
          <p:nvPr/>
        </p:nvSpPr>
        <p:spPr>
          <a:xfrm>
            <a:off x="3844636" y="2595889"/>
            <a:ext cx="1932710" cy="257694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286538098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0A085-0FA7-7741-8848-DB1DD2CF40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 descr="Chart, bar chart&#10;&#10;Description automatically generated">
            <a:extLst>
              <a:ext uri="{FF2B5EF4-FFF2-40B4-BE49-F238E27FC236}">
                <a16:creationId xmlns:a16="http://schemas.microsoft.com/office/drawing/2014/main" id="{FB2844FA-288C-B44D-867F-671C0A3605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91403" y="1056152"/>
            <a:ext cx="5645969" cy="4670756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DB72C9C-7CFD-9258-4B82-1A34451B2394}"/>
              </a:ext>
            </a:extLst>
          </p:cNvPr>
          <p:cNvSpPr/>
          <p:nvPr/>
        </p:nvSpPr>
        <p:spPr>
          <a:xfrm>
            <a:off x="5590309" y="1688523"/>
            <a:ext cx="1932710" cy="411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202269562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0A085-0FA7-7741-8848-DB1DD2CF40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 descr="Chart, bar chart&#10;&#10;Description automatically generated">
            <a:extLst>
              <a:ext uri="{FF2B5EF4-FFF2-40B4-BE49-F238E27FC236}">
                <a16:creationId xmlns:a16="http://schemas.microsoft.com/office/drawing/2014/main" id="{FB2844FA-288C-B44D-867F-671C0A3605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91403" y="1056152"/>
            <a:ext cx="5645969" cy="4670756"/>
          </a:xfrm>
        </p:spPr>
      </p:pic>
    </p:spTree>
    <p:extLst>
      <p:ext uri="{BB962C8B-B14F-4D97-AF65-F5344CB8AC3E}">
        <p14:creationId xmlns:p14="http://schemas.microsoft.com/office/powerpoint/2010/main" val="89495938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44231-1C79-B9D4-759F-F3030BFF5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7D4C1B-44AF-317F-0572-92A1760C24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11799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18937-1FFF-A040-AA40-90A97035A99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Algorithmic Healthcare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B83F8A-43E0-F64E-8075-7D989017A8D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8975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B76B01-71F5-4D42-9A47-1DEBA8B5BA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0534" y="1030671"/>
            <a:ext cx="5829300" cy="555242"/>
          </a:xfrm>
        </p:spPr>
        <p:txBody>
          <a:bodyPr>
            <a:normAutofit fontScale="90000"/>
          </a:bodyPr>
          <a:lstStyle/>
          <a:p>
            <a:r>
              <a:rPr lang="en-US"/>
              <a:t>Neural Systems Process information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108CE70-63C3-C74C-986C-CFE4B0639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DA081-5916-5642-8D4D-BFEFE3AD6E76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0CC084B0-EF61-F946-B883-C87D3A2FB8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10534" y="1812402"/>
            <a:ext cx="6115050" cy="3504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>
            <a:lvl1pPr marL="838200" indent="-838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marL="838200" indent="-838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" charset="0"/>
                <a:ea typeface="ＭＳ Ｐゴシック" charset="0"/>
              </a:defRPr>
            </a:lvl2pPr>
            <a:lvl3pPr marL="838200" indent="-838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" charset="0"/>
                <a:ea typeface="ＭＳ Ｐゴシック" charset="0"/>
              </a:defRPr>
            </a:lvl3pPr>
            <a:lvl4pPr marL="838200" indent="-838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" charset="0"/>
                <a:ea typeface="ＭＳ Ｐゴシック" charset="0"/>
              </a:defRPr>
            </a:lvl4pPr>
            <a:lvl5pPr marL="838200" indent="-838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" charset="0"/>
                <a:ea typeface="ＭＳ Ｐゴシック" charset="0"/>
              </a:defRPr>
            </a:lvl5pPr>
            <a:lvl6pPr marL="1295400" indent="-838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" charset="0"/>
                <a:ea typeface="ＭＳ Ｐゴシック" charset="0"/>
              </a:defRPr>
            </a:lvl6pPr>
            <a:lvl7pPr marL="1752600" indent="-838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" charset="0"/>
                <a:ea typeface="ＭＳ Ｐゴシック" charset="0"/>
              </a:defRPr>
            </a:lvl7pPr>
            <a:lvl8pPr marL="2209800" indent="-838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" charset="0"/>
                <a:ea typeface="ＭＳ Ｐゴシック" charset="0"/>
              </a:defRPr>
            </a:lvl8pPr>
            <a:lvl9pPr marL="2667000" indent="-838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" charset="0"/>
                <a:ea typeface="ＭＳ Ｐゴシック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GB" sz="2100" b="1" kern="0">
                <a:solidFill>
                  <a:schemeClr val="tx1"/>
                </a:solidFill>
                <a:latin typeface="Arial" charset="0"/>
                <a:cs typeface="Times New Roman" charset="0"/>
              </a:rPr>
              <a:t>1</a:t>
            </a:r>
            <a:r>
              <a:rPr lang="en-GB" sz="2100" b="1" kern="0" baseline="30000">
                <a:solidFill>
                  <a:schemeClr val="tx1"/>
                </a:solidFill>
                <a:latin typeface="Arial" charset="0"/>
                <a:cs typeface="Times New Roman" charset="0"/>
              </a:rPr>
              <a:t>st</a:t>
            </a:r>
            <a:r>
              <a:rPr lang="en-GB" sz="2100" b="1" kern="0">
                <a:solidFill>
                  <a:schemeClr val="tx1"/>
                </a:solidFill>
                <a:latin typeface="Arial" charset="0"/>
                <a:cs typeface="Times New Roman" charset="0"/>
              </a:rPr>
              <a:t>: What is Information?</a:t>
            </a:r>
          </a:p>
          <a:p>
            <a:pPr algn="l" eaLnBrk="1" hangingPunct="1">
              <a:spcBef>
                <a:spcPct val="50000"/>
              </a:spcBef>
            </a:pPr>
            <a:r>
              <a:rPr lang="en-GB" sz="2100" b="1" kern="0">
                <a:solidFill>
                  <a:schemeClr val="tx1"/>
                </a:solidFill>
                <a:latin typeface="Arial" charset="0"/>
                <a:cs typeface="Times New Roman" charset="0"/>
              </a:rPr>
              <a:t>Claude Shannon  in 1949 created the mathematical definition of information.</a:t>
            </a:r>
          </a:p>
          <a:p>
            <a:pPr algn="l" eaLnBrk="1" hangingPunct="1">
              <a:spcBef>
                <a:spcPct val="50000"/>
              </a:spcBef>
            </a:pPr>
            <a:r>
              <a:rPr lang="en-GB" sz="2100" b="1" kern="0">
                <a:solidFill>
                  <a:schemeClr val="tx1"/>
                </a:solidFill>
                <a:latin typeface="Arial" charset="0"/>
                <a:cs typeface="Times New Roman" charset="0"/>
              </a:rPr>
              <a:t>Equating statistics of possibilities with information.</a:t>
            </a:r>
          </a:p>
          <a:p>
            <a:pPr algn="l" eaLnBrk="1" hangingPunct="1">
              <a:spcBef>
                <a:spcPct val="50000"/>
              </a:spcBef>
            </a:pPr>
            <a:r>
              <a:rPr lang="en-GB" sz="2100" b="1" kern="0">
                <a:solidFill>
                  <a:schemeClr val="tx1"/>
                </a:solidFill>
                <a:latin typeface="Arial" charset="0"/>
                <a:cs typeface="Times New Roman" charset="0"/>
              </a:rPr>
              <a:t>Creating the “bit” as a measure</a:t>
            </a:r>
          </a:p>
        </p:txBody>
      </p:sp>
    </p:spTree>
    <p:extLst>
      <p:ext uri="{BB962C8B-B14F-4D97-AF65-F5344CB8AC3E}">
        <p14:creationId xmlns:p14="http://schemas.microsoft.com/office/powerpoint/2010/main" val="227997907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9F3BB5-5B0E-4942-A5A8-3B98E2D2D2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0C67881C-9251-AB4D-A09B-D959B0CD6D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08623" y="1131096"/>
            <a:ext cx="4670762" cy="4721375"/>
          </a:xfrm>
        </p:spPr>
      </p:pic>
    </p:spTree>
    <p:extLst>
      <p:ext uri="{BB962C8B-B14F-4D97-AF65-F5344CB8AC3E}">
        <p14:creationId xmlns:p14="http://schemas.microsoft.com/office/powerpoint/2010/main" val="100330810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E5802-92BF-0348-AF13-3989852BD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C2309C29-418F-874A-BA86-6DCD5B258F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04719" y="2125266"/>
            <a:ext cx="4321376" cy="3263504"/>
          </a:xfrm>
        </p:spPr>
      </p:pic>
    </p:spTree>
    <p:extLst>
      <p:ext uri="{BB962C8B-B14F-4D97-AF65-F5344CB8AC3E}">
        <p14:creationId xmlns:p14="http://schemas.microsoft.com/office/powerpoint/2010/main" val="164893685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9F3BB5-5B0E-4942-A5A8-3B98E2D2D2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 descr="Chart&#10;&#10;Description automatically generated">
            <a:extLst>
              <a:ext uri="{FF2B5EF4-FFF2-40B4-BE49-F238E27FC236}">
                <a16:creationId xmlns:a16="http://schemas.microsoft.com/office/drawing/2014/main" id="{55F2B32F-40EE-2C4C-B5E8-7E07041A32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49578" y="994174"/>
            <a:ext cx="4709580" cy="4869656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3B2DD1D-8B63-FB60-80F4-630FD2E3680B}"/>
              </a:ext>
            </a:extLst>
          </p:cNvPr>
          <p:cNvSpPr/>
          <p:nvPr/>
        </p:nvSpPr>
        <p:spPr>
          <a:xfrm>
            <a:off x="4709315" y="1283279"/>
            <a:ext cx="3990109" cy="40940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216264824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9F3BB5-5B0E-4942-A5A8-3B98E2D2D2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 descr="Chart&#10;&#10;Description automatically generated">
            <a:extLst>
              <a:ext uri="{FF2B5EF4-FFF2-40B4-BE49-F238E27FC236}">
                <a16:creationId xmlns:a16="http://schemas.microsoft.com/office/drawing/2014/main" id="{55F2B32F-40EE-2C4C-B5E8-7E07041A32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49578" y="994174"/>
            <a:ext cx="4709580" cy="4869656"/>
          </a:xfrm>
        </p:spPr>
      </p:pic>
    </p:spTree>
    <p:extLst>
      <p:ext uri="{BB962C8B-B14F-4D97-AF65-F5344CB8AC3E}">
        <p14:creationId xmlns:p14="http://schemas.microsoft.com/office/powerpoint/2010/main" val="305572806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9F3BB5-5B0E-4942-A5A8-3B98E2D2D2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 descr="Chart&#10;&#10;Description automatically generated">
            <a:extLst>
              <a:ext uri="{FF2B5EF4-FFF2-40B4-BE49-F238E27FC236}">
                <a16:creationId xmlns:a16="http://schemas.microsoft.com/office/drawing/2014/main" id="{55F2B32F-40EE-2C4C-B5E8-7E07041A32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49578" y="994174"/>
            <a:ext cx="4709580" cy="4869656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56C3FF3-C1AC-C36B-DC81-E3B5EBC168BA}"/>
              </a:ext>
            </a:extLst>
          </p:cNvPr>
          <p:cNvSpPr txBox="1"/>
          <p:nvPr/>
        </p:nvSpPr>
        <p:spPr>
          <a:xfrm>
            <a:off x="628650" y="2677200"/>
            <a:ext cx="350693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latin typeface="MillerDaily"/>
              </a:rPr>
              <a:t>They found that because the tool was de- signed to predict the cost of care as a proxy for health needs, Black patients with the same risk score as White patients tend to be much sicker, because providers spend much less on their care overall.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010957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9BE94-9106-6241-9280-3E592580B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8CFF03-94CF-FA47-A713-D19F71BB84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49570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4CAFD-6B6F-DB45-9E42-85DB83DE6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29EC12-7F81-1D4A-82C3-A5C1BC27A8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32430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18937-1FFF-A040-AA40-90A97035A99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The Paradox of big data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B83F8A-43E0-F64E-8075-7D989017A8D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63991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18937-1FFF-A040-AA40-90A97035A99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/>
              <a:t>The more the data, the surer we fool ourselves.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B83F8A-43E0-F64E-8075-7D989017A8D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07216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18937-1FFF-A040-AA40-90A97035A99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/>
              <a:t>The more the data, the surer we fool ourselves.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B83F8A-43E0-F64E-8075-7D989017A8D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Or:  Quantity is not a substitute for quality</a:t>
            </a:r>
          </a:p>
        </p:txBody>
      </p:sp>
    </p:spTree>
    <p:extLst>
      <p:ext uri="{BB962C8B-B14F-4D97-AF65-F5344CB8AC3E}">
        <p14:creationId xmlns:p14="http://schemas.microsoft.com/office/powerpoint/2010/main" val="26547334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coin&#10;&#10;Description automatically generated">
            <a:extLst>
              <a:ext uri="{FF2B5EF4-FFF2-40B4-BE49-F238E27FC236}">
                <a16:creationId xmlns:a16="http://schemas.microsoft.com/office/drawing/2014/main" id="{2C8EF0B6-B191-804C-9BBA-383B4C6C80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500" y="857250"/>
            <a:ext cx="5143500" cy="5143500"/>
          </a:xfrm>
          <a:prstGeom prst="rect">
            <a:avLst/>
          </a:prstGeom>
        </p:spPr>
      </p:pic>
      <p:sp>
        <p:nvSpPr>
          <p:cNvPr id="5" name="Text Box 2">
            <a:extLst>
              <a:ext uri="{FF2B5EF4-FFF2-40B4-BE49-F238E27FC236}">
                <a16:creationId xmlns:a16="http://schemas.microsoft.com/office/drawing/2014/main" id="{5070CC5C-993F-D84C-A04C-D26149AF81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7215" y="1349021"/>
            <a:ext cx="3512488" cy="18251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>
            <a:lvl1pPr marL="838200" indent="-838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marL="838200" indent="-838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" charset="0"/>
                <a:ea typeface="ＭＳ Ｐゴシック" charset="0"/>
              </a:defRPr>
            </a:lvl2pPr>
            <a:lvl3pPr marL="838200" indent="-838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" charset="0"/>
                <a:ea typeface="ＭＳ Ｐゴシック" charset="0"/>
              </a:defRPr>
            </a:lvl3pPr>
            <a:lvl4pPr marL="838200" indent="-838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" charset="0"/>
                <a:ea typeface="ＭＳ Ｐゴシック" charset="0"/>
              </a:defRPr>
            </a:lvl4pPr>
            <a:lvl5pPr marL="838200" indent="-838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" charset="0"/>
                <a:ea typeface="ＭＳ Ｐゴシック" charset="0"/>
              </a:defRPr>
            </a:lvl5pPr>
            <a:lvl6pPr marL="1295400" indent="-838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" charset="0"/>
                <a:ea typeface="ＭＳ Ｐゴシック" charset="0"/>
              </a:defRPr>
            </a:lvl6pPr>
            <a:lvl7pPr marL="1752600" indent="-838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" charset="0"/>
                <a:ea typeface="ＭＳ Ｐゴシック" charset="0"/>
              </a:defRPr>
            </a:lvl7pPr>
            <a:lvl8pPr marL="2209800" indent="-838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" charset="0"/>
                <a:ea typeface="ＭＳ Ｐゴシック" charset="0"/>
              </a:defRPr>
            </a:lvl8pPr>
            <a:lvl9pPr marL="2667000" indent="-838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" charset="0"/>
                <a:ea typeface="ＭＳ Ｐゴシック" charset="0"/>
              </a:defRPr>
            </a:lvl9pPr>
          </a:lstStyle>
          <a:p>
            <a:pPr marL="0" indent="0" algn="l">
              <a:spcBef>
                <a:spcPct val="50000"/>
              </a:spcBef>
            </a:pPr>
            <a:r>
              <a:rPr lang="en-GB" sz="2100" b="1" kern="0">
                <a:solidFill>
                  <a:schemeClr val="tx1"/>
                </a:solidFill>
                <a:latin typeface="Arial" charset="0"/>
                <a:cs typeface="Times New Roman" charset="0"/>
              </a:rPr>
              <a:t>A coin flip can take 2 states: heads/tails </a:t>
            </a:r>
          </a:p>
          <a:p>
            <a:pPr marL="0" indent="0" algn="l">
              <a:spcBef>
                <a:spcPct val="50000"/>
              </a:spcBef>
            </a:pPr>
            <a:endParaRPr lang="en-GB" sz="2100" b="1" kern="0">
              <a:solidFill>
                <a:schemeClr val="tx1"/>
              </a:solidFill>
              <a:latin typeface="Arial" charset="0"/>
              <a:cs typeface="Times New Roman" charset="0"/>
            </a:endParaRPr>
          </a:p>
          <a:p>
            <a:pPr marL="0" indent="0" algn="l">
              <a:spcBef>
                <a:spcPct val="50000"/>
              </a:spcBef>
            </a:pPr>
            <a:r>
              <a:rPr lang="en-GB" sz="2100" b="1" kern="0">
                <a:solidFill>
                  <a:schemeClr val="tx1"/>
                </a:solidFill>
                <a:latin typeface="Arial" charset="0"/>
                <a:cs typeface="Times New Roman" charset="0"/>
              </a:rPr>
              <a:t>This is 1 bit of information</a:t>
            </a:r>
          </a:p>
          <a:p>
            <a:pPr indent="0" algn="l">
              <a:spcBef>
                <a:spcPct val="50000"/>
              </a:spcBef>
            </a:pPr>
            <a:endParaRPr lang="en-US" sz="1800" kern="0">
              <a:solidFill>
                <a:schemeClr val="tx1"/>
              </a:solidFill>
              <a:latin typeface="Arial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885379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FF6C32-4F42-562C-966C-63C32846D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241995-DBEF-D43F-2EDD-B4D2C0A635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8424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C3B66BDC-2E7A-694B-961E-9B20783659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4742" y="829543"/>
            <a:ext cx="9573484" cy="3590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77443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2683D2-5510-084D-80BC-896CFDF513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4EF407-9428-D541-8DE6-AFC6D519DA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13308" y="1824688"/>
            <a:ext cx="6771709" cy="4880912"/>
          </a:xfrm>
        </p:spPr>
        <p:txBody>
          <a:bodyPr>
            <a:normAutofit/>
          </a:bodyPr>
          <a:lstStyle/>
          <a:p>
            <a:r>
              <a:rPr lang="en-US" dirty="0"/>
              <a:t>What should you trust more for a poll?</a:t>
            </a:r>
          </a:p>
          <a:p>
            <a:r>
              <a:rPr lang="en-US" dirty="0"/>
              <a:t>A survey with 2,300,000?</a:t>
            </a:r>
          </a:p>
          <a:p>
            <a:r>
              <a:rPr lang="en-US" dirty="0"/>
              <a:t>A survey with 400?</a:t>
            </a:r>
          </a:p>
          <a:p>
            <a:r>
              <a:rPr lang="en-US" dirty="0"/>
              <a:t>Yes, it’s a trick question.</a:t>
            </a:r>
          </a:p>
          <a:p>
            <a:r>
              <a:rPr lang="en-US" dirty="0"/>
              <a:t>If there’s just a 0.005 correlation between responding and your choice </a:t>
            </a:r>
          </a:p>
          <a:p>
            <a:r>
              <a:rPr lang="en-US" dirty="0"/>
              <a:t>A truly random survey of 400 is as accurate as a biased survey of 2,300,000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0118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" grpId="1" build="p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8BFF04-65CE-04AB-572C-52D208491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C58D41-4790-614C-1E6B-5A4EDC681A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 descr="Image">
            <a:extLst>
              <a:ext uri="{FF2B5EF4-FFF2-40B4-BE49-F238E27FC236}">
                <a16:creationId xmlns:a16="http://schemas.microsoft.com/office/drawing/2014/main" id="{1E673C2B-1B61-F091-7D48-7780476317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525" y="251858"/>
            <a:ext cx="7600950" cy="6291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243779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mage">
            <a:extLst>
              <a:ext uri="{FF2B5EF4-FFF2-40B4-BE49-F238E27FC236}">
                <a16:creationId xmlns:a16="http://schemas.microsoft.com/office/drawing/2014/main" id="{9104D68E-7160-B9E7-2265-4F5320D3BD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3245" y="909205"/>
            <a:ext cx="5356898" cy="5039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519035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FA9802-5D44-D7DC-401F-AA8D21D709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F22A59-47D0-E48D-6765-DF6CDC8704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292915-3B3F-CD6A-2C87-7F18CBF75D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183" y="576274"/>
            <a:ext cx="8069633" cy="5600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9435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FA9802-5D44-D7DC-401F-AA8D21D709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F22A59-47D0-E48D-6765-DF6CDC8704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292915-3B3F-CD6A-2C87-7F18CBF75D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549" y="857250"/>
            <a:ext cx="5829300" cy="404579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90D6F38-7D49-CA62-53FA-6AD988A287C7}"/>
              </a:ext>
            </a:extLst>
          </p:cNvPr>
          <p:cNvSpPr txBox="1"/>
          <p:nvPr/>
        </p:nvSpPr>
        <p:spPr>
          <a:xfrm>
            <a:off x="675729" y="2108468"/>
            <a:ext cx="7792542" cy="3785652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GB" sz="3000" dirty="0">
                <a:latin typeface="MinionPro"/>
              </a:rPr>
              <a:t>Many papers (16/62) used the pneumonia dataset of </a:t>
            </a:r>
            <a:r>
              <a:rPr lang="en-GB" sz="3000" dirty="0" err="1">
                <a:latin typeface="MinionPro"/>
              </a:rPr>
              <a:t>Kermany</a:t>
            </a:r>
            <a:r>
              <a:rPr lang="en-GB" sz="3000" dirty="0">
                <a:latin typeface="MinionPro"/>
              </a:rPr>
              <a:t> et al.</a:t>
            </a:r>
            <a:r>
              <a:rPr lang="en-GB" sz="3000" dirty="0">
                <a:solidFill>
                  <a:srgbClr val="3A689B"/>
                </a:solidFill>
                <a:latin typeface="MinionPro"/>
              </a:rPr>
              <a:t> </a:t>
            </a:r>
            <a:r>
              <a:rPr lang="en-GB" sz="3000" dirty="0">
                <a:latin typeface="MinionPro"/>
              </a:rPr>
              <a:t>as a control group. They commonly failed to mention that this </a:t>
            </a:r>
            <a:r>
              <a:rPr lang="en-GB" sz="3000" b="1" dirty="0">
                <a:latin typeface="MinionPro"/>
              </a:rPr>
              <a:t>consists of paediatric patients aged between one and five. </a:t>
            </a:r>
            <a:r>
              <a:rPr lang="en-GB" sz="3000" dirty="0">
                <a:latin typeface="MinionPro"/>
              </a:rPr>
              <a:t>Developing a model using adult patients with COVID-19 and very young patients with pneumonia is likely to overperform as</a:t>
            </a:r>
            <a:r>
              <a:rPr lang="en-GB" sz="3000" b="1" u="sng" dirty="0">
                <a:latin typeface="MinionPro"/>
              </a:rPr>
              <a:t> it is merely detecting children versus adults. </a:t>
            </a:r>
            <a:endParaRPr lang="en-GB" sz="3000" b="1" u="sng" dirty="0"/>
          </a:p>
        </p:txBody>
      </p:sp>
    </p:spTree>
    <p:extLst>
      <p:ext uri="{BB962C8B-B14F-4D97-AF65-F5344CB8AC3E}">
        <p14:creationId xmlns:p14="http://schemas.microsoft.com/office/powerpoint/2010/main" val="418646963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FA9802-5D44-D7DC-401F-AA8D21D709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F22A59-47D0-E48D-6765-DF6CDC8704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292915-3B3F-CD6A-2C87-7F18CBF75D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0003" y="1368028"/>
            <a:ext cx="5829300" cy="404579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F440ECD-EE4B-A993-1A36-ADE49E4E0739}"/>
              </a:ext>
            </a:extLst>
          </p:cNvPr>
          <p:cNvSpPr txBox="1"/>
          <p:nvPr/>
        </p:nvSpPr>
        <p:spPr>
          <a:xfrm>
            <a:off x="873929" y="2226469"/>
            <a:ext cx="6780068" cy="2123658"/>
          </a:xfrm>
          <a:prstGeom prst="rect">
            <a:avLst/>
          </a:prstGeom>
          <a:solidFill>
            <a:schemeClr val="bg1"/>
          </a:solidFill>
          <a:ln w="5715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GB" sz="3300" b="1" dirty="0">
                <a:latin typeface="Whitney"/>
              </a:rPr>
              <a:t>Our review finds that none of the models identified are of potential clinical use due to methodological flaws and/or underlying biases. </a:t>
            </a:r>
            <a:endParaRPr lang="en-GB" sz="3300" dirty="0"/>
          </a:p>
        </p:txBody>
      </p:sp>
    </p:spTree>
    <p:extLst>
      <p:ext uri="{BB962C8B-B14F-4D97-AF65-F5344CB8AC3E}">
        <p14:creationId xmlns:p14="http://schemas.microsoft.com/office/powerpoint/2010/main" val="207977258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18937-1FFF-A040-AA40-90A97035A99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Is this a problem for Neuroscience?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B83F8A-43E0-F64E-8075-7D989017A8D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43987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F5C99-F556-2042-B8B7-FDF365028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Text, letter&#10;&#10;Description automatically generated">
            <a:extLst>
              <a:ext uri="{FF2B5EF4-FFF2-40B4-BE49-F238E27FC236}">
                <a16:creationId xmlns:a16="http://schemas.microsoft.com/office/drawing/2014/main" id="{2DC58B4E-D850-EC41-B381-FA187B6AB8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857250"/>
            <a:ext cx="7886700" cy="2509782"/>
          </a:xfrm>
        </p:spPr>
      </p:pic>
    </p:spTree>
    <p:extLst>
      <p:ext uri="{BB962C8B-B14F-4D97-AF65-F5344CB8AC3E}">
        <p14:creationId xmlns:p14="http://schemas.microsoft.com/office/powerpoint/2010/main" val="13157675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icon&#10;&#10;Description automatically generated">
            <a:extLst>
              <a:ext uri="{FF2B5EF4-FFF2-40B4-BE49-F238E27FC236}">
                <a16:creationId xmlns:a16="http://schemas.microsoft.com/office/drawing/2014/main" id="{C7980148-D435-DE45-BAB8-84573C7E91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0682" y="1338688"/>
            <a:ext cx="5313320" cy="4462359"/>
          </a:xfrm>
          <a:prstGeom prst="rect">
            <a:avLst/>
          </a:prstGeom>
        </p:spPr>
      </p:pic>
      <p:sp>
        <p:nvSpPr>
          <p:cNvPr id="6" name="Text Box 2">
            <a:extLst>
              <a:ext uri="{FF2B5EF4-FFF2-40B4-BE49-F238E27FC236}">
                <a16:creationId xmlns:a16="http://schemas.microsoft.com/office/drawing/2014/main" id="{7C663943-6CB8-2748-A32B-0F8440488D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7215" y="1349021"/>
            <a:ext cx="3864656" cy="18251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>
            <a:lvl1pPr marL="838200" indent="-838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marL="838200" indent="-838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" charset="0"/>
                <a:ea typeface="ＭＳ Ｐゴシック" charset="0"/>
              </a:defRPr>
            </a:lvl2pPr>
            <a:lvl3pPr marL="838200" indent="-838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" charset="0"/>
                <a:ea typeface="ＭＳ Ｐゴシック" charset="0"/>
              </a:defRPr>
            </a:lvl3pPr>
            <a:lvl4pPr marL="838200" indent="-838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" charset="0"/>
                <a:ea typeface="ＭＳ Ｐゴシック" charset="0"/>
              </a:defRPr>
            </a:lvl4pPr>
            <a:lvl5pPr marL="838200" indent="-838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" charset="0"/>
                <a:ea typeface="ＭＳ Ｐゴシック" charset="0"/>
              </a:defRPr>
            </a:lvl5pPr>
            <a:lvl6pPr marL="1295400" indent="-838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" charset="0"/>
                <a:ea typeface="ＭＳ Ｐゴシック" charset="0"/>
              </a:defRPr>
            </a:lvl6pPr>
            <a:lvl7pPr marL="1752600" indent="-838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" charset="0"/>
                <a:ea typeface="ＭＳ Ｐゴシック" charset="0"/>
              </a:defRPr>
            </a:lvl7pPr>
            <a:lvl8pPr marL="2209800" indent="-838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" charset="0"/>
                <a:ea typeface="ＭＳ Ｐゴシック" charset="0"/>
              </a:defRPr>
            </a:lvl8pPr>
            <a:lvl9pPr marL="2667000" indent="-838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" charset="0"/>
                <a:ea typeface="ＭＳ Ｐゴシック" charset="0"/>
              </a:defRPr>
            </a:lvl9pPr>
          </a:lstStyle>
          <a:p>
            <a:pPr marL="0" indent="0" algn="l">
              <a:spcBef>
                <a:spcPct val="50000"/>
              </a:spcBef>
            </a:pPr>
            <a:r>
              <a:rPr lang="en-GB" sz="2100" b="1" kern="0">
                <a:solidFill>
                  <a:schemeClr val="tx1"/>
                </a:solidFill>
                <a:latin typeface="Arial" charset="0"/>
                <a:cs typeface="Times New Roman" charset="0"/>
              </a:rPr>
              <a:t>The alpha has 26 letters</a:t>
            </a:r>
          </a:p>
          <a:p>
            <a:pPr marL="0" indent="0" algn="l">
              <a:spcBef>
                <a:spcPct val="50000"/>
              </a:spcBef>
            </a:pPr>
            <a:endParaRPr lang="en-GB" sz="2100" b="1" kern="0">
              <a:solidFill>
                <a:schemeClr val="tx1"/>
              </a:solidFill>
              <a:latin typeface="Arial" charset="0"/>
              <a:cs typeface="Times New Roman" charset="0"/>
            </a:endParaRPr>
          </a:p>
          <a:p>
            <a:pPr marL="0" indent="0" algn="l">
              <a:spcBef>
                <a:spcPct val="50000"/>
              </a:spcBef>
            </a:pPr>
            <a:r>
              <a:rPr lang="en-GB" sz="2100" b="1" kern="0">
                <a:solidFill>
                  <a:schemeClr val="tx1"/>
                </a:solidFill>
                <a:latin typeface="Arial" charset="0"/>
                <a:cs typeface="Times New Roman" charset="0"/>
              </a:rPr>
              <a:t>This is 4.7 bits of information</a:t>
            </a:r>
          </a:p>
          <a:p>
            <a:pPr indent="0" algn="l">
              <a:spcBef>
                <a:spcPct val="50000"/>
              </a:spcBef>
            </a:pPr>
            <a:endParaRPr lang="en-US" sz="1800" kern="0">
              <a:solidFill>
                <a:schemeClr val="tx1"/>
              </a:solidFill>
              <a:latin typeface="Arial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033044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4EF407-9428-D541-8DE6-AFC6D519DA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8566" y="1474859"/>
            <a:ext cx="6210598" cy="4163940"/>
          </a:xfrm>
        </p:spPr>
        <p:txBody>
          <a:bodyPr>
            <a:normAutofit/>
          </a:bodyPr>
          <a:lstStyle/>
          <a:p>
            <a:r>
              <a:rPr lang="en-US" dirty="0"/>
              <a:t>The most common measurement is microelectrodes</a:t>
            </a:r>
          </a:p>
          <a:p>
            <a:r>
              <a:rPr lang="en-US" dirty="0"/>
              <a:t>People have noticed that fewer neurons are found than should be </a:t>
            </a:r>
          </a:p>
          <a:p>
            <a:r>
              <a:rPr lang="en-US" dirty="0"/>
              <a:t>Robinson (1968) expected 100 and only found a few. </a:t>
            </a:r>
          </a:p>
          <a:p>
            <a:r>
              <a:rPr lang="en-US" dirty="0"/>
              <a:t>Data suggest 90% of neurons aren’t measured from!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2396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9514E1-972D-A246-992F-8AB8702FD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picture containing text&#10;&#10;Description automatically generated">
            <a:extLst>
              <a:ext uri="{FF2B5EF4-FFF2-40B4-BE49-F238E27FC236}">
                <a16:creationId xmlns:a16="http://schemas.microsoft.com/office/drawing/2014/main" id="{4FE97396-320A-BE43-8E7E-A7FBE05D37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32023" y="261505"/>
            <a:ext cx="5309104" cy="6751920"/>
          </a:xfrm>
        </p:spPr>
      </p:pic>
    </p:spTree>
    <p:extLst>
      <p:ext uri="{BB962C8B-B14F-4D97-AF65-F5344CB8AC3E}">
        <p14:creationId xmlns:p14="http://schemas.microsoft.com/office/powerpoint/2010/main" val="377214368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796CCFC-95E7-4450-BF9F-076403E79C8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Generative AI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6A5BCE6-6D5D-2D72-4ED6-4ADE40AD594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431139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5469A-8A46-DD4A-8865-C4C7D95F6B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picture containing person, person, photo, looking&#10;&#10;Description automatically generated">
            <a:extLst>
              <a:ext uri="{FF2B5EF4-FFF2-40B4-BE49-F238E27FC236}">
                <a16:creationId xmlns:a16="http://schemas.microsoft.com/office/drawing/2014/main" id="{62BA3177-5D80-D54C-A2A4-2D75725A82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74890" y="1928813"/>
            <a:ext cx="5715000" cy="3000375"/>
          </a:xfrm>
        </p:spPr>
      </p:pic>
    </p:spTree>
    <p:extLst>
      <p:ext uri="{BB962C8B-B14F-4D97-AF65-F5344CB8AC3E}">
        <p14:creationId xmlns:p14="http://schemas.microsoft.com/office/powerpoint/2010/main" val="237472870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689114-ED4B-3539-B62A-4018F19D2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295611-3F86-7669-13EE-494524C85A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A2BA38-5D5B-0A88-56A1-9496F9AC52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843" y="365126"/>
            <a:ext cx="8705193" cy="5972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90101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64B98-C956-7DD5-11FB-D74BE574C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58B20ECC-21AD-89E9-8419-D51E89CD64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2193" t="21425" r="16492" b="20820"/>
          <a:stretch/>
        </p:blipFill>
        <p:spPr>
          <a:xfrm>
            <a:off x="395479" y="-114699"/>
            <a:ext cx="7626303" cy="7087397"/>
          </a:xfrm>
        </p:spPr>
      </p:pic>
    </p:spTree>
    <p:extLst>
      <p:ext uri="{BB962C8B-B14F-4D97-AF65-F5344CB8AC3E}">
        <p14:creationId xmlns:p14="http://schemas.microsoft.com/office/powerpoint/2010/main" val="225566444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64B98-C956-7DD5-11FB-D74BE574C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58B20ECC-21AD-89E9-8419-D51E89CD64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1327" t="79324" r="17358" b="837"/>
          <a:stretch/>
        </p:blipFill>
        <p:spPr>
          <a:xfrm>
            <a:off x="194479" y="2457778"/>
            <a:ext cx="8755043" cy="2794829"/>
          </a:xfrm>
        </p:spPr>
      </p:pic>
    </p:spTree>
    <p:extLst>
      <p:ext uri="{BB962C8B-B14F-4D97-AF65-F5344CB8AC3E}">
        <p14:creationId xmlns:p14="http://schemas.microsoft.com/office/powerpoint/2010/main" val="400572212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64B98-C956-7DD5-11FB-D74BE574C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58B20ECC-21AD-89E9-8419-D51E89CD64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-1" b="79507"/>
          <a:stretch/>
        </p:blipFill>
        <p:spPr>
          <a:xfrm>
            <a:off x="179586" y="2422922"/>
            <a:ext cx="8556229" cy="2012157"/>
          </a:xfrm>
        </p:spPr>
      </p:pic>
    </p:spTree>
    <p:extLst>
      <p:ext uri="{BB962C8B-B14F-4D97-AF65-F5344CB8AC3E}">
        <p14:creationId xmlns:p14="http://schemas.microsoft.com/office/powerpoint/2010/main" val="2266820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Volume (Scale) </a:t>
            </a:r>
            <a:endParaRPr lang="en-US">
              <a:solidFill>
                <a:srgbClr val="0000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13265" y="2324832"/>
            <a:ext cx="3772804" cy="1108679"/>
          </a:xfrm>
        </p:spPr>
        <p:txBody>
          <a:bodyPr>
            <a:normAutofit fontScale="55000" lnSpcReduction="20000"/>
          </a:bodyPr>
          <a:lstStyle/>
          <a:p>
            <a:r>
              <a:rPr lang="en-US" b="1">
                <a:solidFill>
                  <a:srgbClr val="800000"/>
                </a:solidFill>
              </a:rPr>
              <a:t>Data Volume</a:t>
            </a:r>
          </a:p>
          <a:p>
            <a:pPr lvl="1"/>
            <a:r>
              <a:rPr lang="en-US"/>
              <a:t>44x increase from 2009 2020</a:t>
            </a:r>
          </a:p>
          <a:p>
            <a:pPr lvl="1"/>
            <a:r>
              <a:rPr lang="en-US"/>
              <a:t>From 0.8 </a:t>
            </a:r>
            <a:r>
              <a:rPr lang="en-US" err="1"/>
              <a:t>zettabytes</a:t>
            </a:r>
            <a:r>
              <a:rPr lang="en-US"/>
              <a:t> to 35zb</a:t>
            </a:r>
          </a:p>
          <a:p>
            <a:r>
              <a:rPr lang="en-US"/>
              <a:t>Data volume is increasing exponentially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8</a:t>
            </a:fld>
            <a:endParaRPr lang="en-US"/>
          </a:p>
        </p:txBody>
      </p:sp>
      <p:pic>
        <p:nvPicPr>
          <p:cNvPr id="5" name="Picture 4" descr="Screen shot 2013-01-13 at 4.01.4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7918" y="3283749"/>
            <a:ext cx="1919660" cy="122466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7921" y="2324835"/>
            <a:ext cx="1749188" cy="924805"/>
          </a:xfrm>
          <a:prstGeom prst="rect">
            <a:avLst/>
          </a:prstGeom>
        </p:spPr>
      </p:pic>
      <p:pic>
        <p:nvPicPr>
          <p:cNvPr id="8" name="Picture 7" descr="Screen shot 2013-01-13 at 4.07.57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4290" y="3688700"/>
            <a:ext cx="4160018" cy="447492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1518241" y="4136193"/>
            <a:ext cx="4255955" cy="1361213"/>
            <a:chOff x="500318" y="4371924"/>
            <a:chExt cx="5674607" cy="181495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00318" y="4371924"/>
              <a:ext cx="2419934" cy="181495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cxnSp>
          <p:nvCxnSpPr>
            <p:cNvPr id="10" name="Straight Arrow Connector 9"/>
            <p:cNvCxnSpPr/>
            <p:nvPr/>
          </p:nvCxnSpPr>
          <p:spPr>
            <a:xfrm flipV="1">
              <a:off x="4637546" y="4531910"/>
              <a:ext cx="1443220" cy="100067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 flipH="1" flipV="1">
              <a:off x="2386124" y="5388258"/>
              <a:ext cx="1991643" cy="14432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3731074" y="5542208"/>
              <a:ext cx="2443851" cy="553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i="1">
                  <a:solidFill>
                    <a:srgbClr val="0000FF"/>
                  </a:solidFill>
                </a:rPr>
                <a:t>Exponential increase in collected/generated data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31787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ox 37"/>
          <p:cNvSpPr txBox="1">
            <a:spLocks noChangeArrowheads="1"/>
          </p:cNvSpPr>
          <p:nvPr/>
        </p:nvSpPr>
        <p:spPr bwMode="auto">
          <a:xfrm>
            <a:off x="1722835" y="1876428"/>
            <a:ext cx="2119313" cy="5470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76" tIns="34288" rIns="68576" bIns="34288">
            <a:spAutoFit/>
          </a:bodyPr>
          <a:lstStyle>
            <a:lvl1pPr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Font typeface="Wingdings" charset="0"/>
              <a:buChar char="§"/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Font typeface="Wingdings" charset="0"/>
              <a:buChar char="§"/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Font typeface="Wingdings" charset="0"/>
              <a:buChar char="§"/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Font typeface="Wingdings" charset="0"/>
              <a:buChar char="§"/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lnSpc>
                <a:spcPct val="90000"/>
              </a:lnSpc>
              <a:spcBef>
                <a:spcPct val="50000"/>
              </a:spcBef>
              <a:defRPr/>
            </a:pPr>
            <a:r>
              <a:rPr lang="en-US" sz="1350" i="1" kern="0">
                <a:solidFill>
                  <a:srgbClr val="00A4DE"/>
                </a:solidFill>
              </a:rPr>
              <a:t>12+ TBs</a:t>
            </a:r>
            <a:r>
              <a:rPr lang="en-US" sz="975" kern="0">
                <a:solidFill>
                  <a:srgbClr val="000000"/>
                </a:solidFill>
              </a:rPr>
              <a:t> </a:t>
            </a:r>
            <a:br>
              <a:rPr lang="en-US" sz="975" kern="0">
                <a:solidFill>
                  <a:srgbClr val="000000"/>
                </a:solidFill>
              </a:rPr>
            </a:br>
            <a:r>
              <a:rPr lang="en-US" sz="1050" kern="0">
                <a:solidFill>
                  <a:srgbClr val="075314"/>
                </a:solidFill>
              </a:rPr>
              <a:t>of tweet data </a:t>
            </a:r>
            <a:br>
              <a:rPr lang="en-US" sz="1050" kern="0">
                <a:solidFill>
                  <a:srgbClr val="075314"/>
                </a:solidFill>
              </a:rPr>
            </a:br>
            <a:r>
              <a:rPr lang="en-US" sz="1050" kern="0">
                <a:solidFill>
                  <a:srgbClr val="075314"/>
                </a:solidFill>
              </a:rPr>
              <a:t>every day</a:t>
            </a:r>
          </a:p>
        </p:txBody>
      </p:sp>
      <p:sp>
        <p:nvSpPr>
          <p:cNvPr id="13" name="Text Box 38"/>
          <p:cNvSpPr txBox="1">
            <a:spLocks noChangeArrowheads="1"/>
          </p:cNvSpPr>
          <p:nvPr/>
        </p:nvSpPr>
        <p:spPr bwMode="auto">
          <a:xfrm>
            <a:off x="2746772" y="4269584"/>
            <a:ext cx="994172" cy="5470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76" tIns="34288" rIns="68576" bIns="34288">
            <a:spAutoFit/>
          </a:bodyPr>
          <a:lstStyle>
            <a:lvl1pPr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Font typeface="Wingdings" charset="0"/>
              <a:buChar char="§"/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Font typeface="Wingdings" charset="0"/>
              <a:buChar char="§"/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Font typeface="Wingdings" charset="0"/>
              <a:buChar char="§"/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Font typeface="Wingdings" charset="0"/>
              <a:buChar char="§"/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lnSpc>
                <a:spcPct val="90000"/>
              </a:lnSpc>
              <a:spcBef>
                <a:spcPct val="50000"/>
              </a:spcBef>
              <a:defRPr/>
            </a:pPr>
            <a:r>
              <a:rPr lang="en-US" sz="1350" i="1" kern="0">
                <a:solidFill>
                  <a:srgbClr val="00A4DE"/>
                </a:solidFill>
              </a:rPr>
              <a:t>25+ TBs </a:t>
            </a:r>
            <a:r>
              <a:rPr lang="en-US" sz="1050" kern="0">
                <a:solidFill>
                  <a:srgbClr val="075314"/>
                </a:solidFill>
              </a:rPr>
              <a:t>of</a:t>
            </a:r>
            <a:br>
              <a:rPr lang="en-US" sz="1050" kern="0">
                <a:solidFill>
                  <a:srgbClr val="075314"/>
                </a:solidFill>
              </a:rPr>
            </a:br>
            <a:r>
              <a:rPr lang="en-US" sz="1050" kern="0">
                <a:solidFill>
                  <a:srgbClr val="075314"/>
                </a:solidFill>
              </a:rPr>
              <a:t>log data every day</a:t>
            </a:r>
          </a:p>
        </p:txBody>
      </p:sp>
      <p:pic>
        <p:nvPicPr>
          <p:cNvPr id="17413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6169" y="2384823"/>
            <a:ext cx="2088356" cy="19085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Rectangle 14"/>
          <p:cNvSpPr>
            <a:spLocks noChangeArrowheads="1"/>
          </p:cNvSpPr>
          <p:nvPr/>
        </p:nvSpPr>
        <p:spPr bwMode="auto">
          <a:xfrm rot="16200000">
            <a:off x="1000722" y="3514292"/>
            <a:ext cx="1102519" cy="424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>
              <a:lnSpc>
                <a:spcPct val="90000"/>
              </a:lnSpc>
              <a:spcBef>
                <a:spcPct val="50000"/>
              </a:spcBef>
              <a:defRPr/>
            </a:pPr>
            <a:r>
              <a:rPr lang="en-US" sz="1350" i="1" kern="0">
                <a:solidFill>
                  <a:srgbClr val="00A4DE"/>
                </a:solidFill>
              </a:rPr>
              <a:t>? TBs </a:t>
            </a:r>
            <a:r>
              <a:rPr lang="en-US" sz="1050" kern="0">
                <a:solidFill>
                  <a:srgbClr val="075314"/>
                </a:solidFill>
              </a:rPr>
              <a:t>of</a:t>
            </a:r>
            <a:br>
              <a:rPr lang="en-US" sz="1050" kern="0">
                <a:solidFill>
                  <a:srgbClr val="075314"/>
                </a:solidFill>
              </a:rPr>
            </a:br>
            <a:r>
              <a:rPr lang="en-US" sz="1050" kern="0">
                <a:solidFill>
                  <a:srgbClr val="075314"/>
                </a:solidFill>
              </a:rPr>
              <a:t>data every day</a:t>
            </a:r>
          </a:p>
        </p:txBody>
      </p:sp>
      <p:grpSp>
        <p:nvGrpSpPr>
          <p:cNvPr id="16" name="Group 15"/>
          <p:cNvGrpSpPr>
            <a:grpSpLocks/>
          </p:cNvGrpSpPr>
          <p:nvPr/>
        </p:nvGrpSpPr>
        <p:grpSpPr bwMode="auto">
          <a:xfrm>
            <a:off x="1425179" y="4336260"/>
            <a:ext cx="1228725" cy="1132285"/>
            <a:chOff x="264585" y="4317999"/>
            <a:chExt cx="1842062" cy="2180183"/>
          </a:xfrm>
        </p:grpSpPr>
        <p:pic>
          <p:nvPicPr>
            <p:cNvPr id="17427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4926" y="6117182"/>
              <a:ext cx="892629" cy="381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428" name="Picture 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4585" y="4317999"/>
              <a:ext cx="1842062" cy="17885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9" name="Trapezoid 18"/>
          <p:cNvSpPr/>
          <p:nvPr/>
        </p:nvSpPr>
        <p:spPr bwMode="auto">
          <a:xfrm rot="16200000">
            <a:off x="3470672" y="944169"/>
            <a:ext cx="4238625" cy="4750594"/>
          </a:xfrm>
          <a:prstGeom prst="trapezoid">
            <a:avLst>
              <a:gd name="adj" fmla="val 28745"/>
            </a:avLst>
          </a:prstGeom>
          <a:solidFill>
            <a:srgbClr val="7889FB">
              <a:alpha val="1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69056" tIns="34529" rIns="69056" bIns="34529"/>
          <a:lstStyle/>
          <a:p>
            <a:pPr>
              <a:spcBef>
                <a:spcPct val="50000"/>
              </a:spcBef>
              <a:defRPr/>
            </a:pPr>
            <a:endParaRPr lang="en-US" sz="1050" kern="0">
              <a:solidFill>
                <a:sysClr val="windowText" lastClr="000000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20" name="Group 19"/>
          <p:cNvGrpSpPr>
            <a:grpSpLocks/>
          </p:cNvGrpSpPr>
          <p:nvPr/>
        </p:nvGrpSpPr>
        <p:grpSpPr bwMode="auto">
          <a:xfrm>
            <a:off x="4057653" y="1327551"/>
            <a:ext cx="4002881" cy="4435942"/>
            <a:chOff x="3733800" y="742950"/>
            <a:chExt cx="5337175" cy="5914589"/>
          </a:xfrm>
        </p:grpSpPr>
        <p:grpSp>
          <p:nvGrpSpPr>
            <p:cNvPr id="17419" name="Group 11"/>
            <p:cNvGrpSpPr>
              <a:grpSpLocks/>
            </p:cNvGrpSpPr>
            <p:nvPr/>
          </p:nvGrpSpPr>
          <p:grpSpPr bwMode="auto">
            <a:xfrm>
              <a:off x="3744913" y="742950"/>
              <a:ext cx="5326062" cy="5704900"/>
              <a:chOff x="3744913" y="742950"/>
              <a:chExt cx="5326062" cy="5704900"/>
            </a:xfrm>
          </p:grpSpPr>
          <p:pic>
            <p:nvPicPr>
              <p:cNvPr id="17421" name="Picture 40" descr="mobile-internet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675222">
                <a:off x="7105650" y="858838"/>
                <a:ext cx="942975" cy="12652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7422" name="Picture 1" descr="TrendsMontage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744913" y="1103313"/>
                <a:ext cx="4648200" cy="51927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7423" name="Rectangle 4"/>
              <p:cNvSpPr>
                <a:spLocks noChangeArrowheads="1"/>
              </p:cNvSpPr>
              <p:nvPr/>
            </p:nvSpPr>
            <p:spPr bwMode="auto">
              <a:xfrm>
                <a:off x="7805738" y="4570413"/>
                <a:ext cx="1265237" cy="18774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71450" tIns="171450" rIns="171450" bIns="171450">
                <a:spAutoFit/>
              </a:bodyPr>
              <a:lstStyle/>
              <a:p>
                <a:pPr algn="r" eaLnBrk="1" hangingPunct="1"/>
                <a:r>
                  <a:rPr lang="en-US" sz="1350" i="1">
                    <a:solidFill>
                      <a:srgbClr val="00A4DE"/>
                    </a:solidFill>
                  </a:rPr>
                  <a:t>2+ billion</a:t>
                </a:r>
                <a:r>
                  <a:rPr lang="en-US" sz="1050">
                    <a:solidFill>
                      <a:srgbClr val="075314"/>
                    </a:solidFill>
                  </a:rPr>
                  <a:t> people on the Web by end 2011 </a:t>
                </a:r>
                <a:endParaRPr lang="en-US" sz="1350"/>
              </a:p>
            </p:txBody>
          </p:sp>
          <p:sp>
            <p:nvSpPr>
              <p:cNvPr id="17424" name="Rectangle 4"/>
              <p:cNvSpPr>
                <a:spLocks noChangeArrowheads="1"/>
              </p:cNvSpPr>
              <p:nvPr/>
            </p:nvSpPr>
            <p:spPr bwMode="auto">
              <a:xfrm>
                <a:off x="4297362" y="927631"/>
                <a:ext cx="1997075" cy="116955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71450" tIns="171450" rIns="171450" bIns="171450">
                <a:spAutoFit/>
              </a:bodyPr>
              <a:lstStyle/>
              <a:p>
                <a:pPr algn="ctr" eaLnBrk="1" hangingPunct="1"/>
                <a:r>
                  <a:rPr lang="en-US" sz="1350" i="1">
                    <a:solidFill>
                      <a:srgbClr val="00A4DE"/>
                    </a:solidFill>
                  </a:rPr>
                  <a:t>30 billion</a:t>
                </a:r>
                <a:r>
                  <a:rPr lang="en-US" sz="1050">
                    <a:solidFill>
                      <a:srgbClr val="075314"/>
                    </a:solidFill>
                  </a:rPr>
                  <a:t> RFID tags today</a:t>
                </a:r>
                <a:br>
                  <a:rPr lang="en-US" sz="1050">
                    <a:solidFill>
                      <a:srgbClr val="075314"/>
                    </a:solidFill>
                  </a:rPr>
                </a:br>
                <a:r>
                  <a:rPr lang="en-US" sz="1050">
                    <a:solidFill>
                      <a:srgbClr val="075314"/>
                    </a:solidFill>
                  </a:rPr>
                  <a:t> (1.3B in 2005)</a:t>
                </a:r>
                <a:endParaRPr lang="en-US" sz="1350"/>
              </a:p>
            </p:txBody>
          </p:sp>
          <p:sp>
            <p:nvSpPr>
              <p:cNvPr id="17425" name="Rectangle 4"/>
              <p:cNvSpPr>
                <a:spLocks noChangeArrowheads="1"/>
              </p:cNvSpPr>
              <p:nvPr/>
            </p:nvSpPr>
            <p:spPr bwMode="auto">
              <a:xfrm>
                <a:off x="7747000" y="742950"/>
                <a:ext cx="1323975" cy="166199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71450" tIns="171450" rIns="171450" bIns="171450">
                <a:spAutoFit/>
              </a:bodyPr>
              <a:lstStyle/>
              <a:p>
                <a:pPr algn="r" eaLnBrk="1" hangingPunct="1"/>
                <a:r>
                  <a:rPr lang="en-US" sz="1350" i="1">
                    <a:solidFill>
                      <a:srgbClr val="00A4DE"/>
                    </a:solidFill>
                  </a:rPr>
                  <a:t>4.6 billion</a:t>
                </a:r>
                <a:r>
                  <a:rPr lang="en-US" sz="1050">
                    <a:solidFill>
                      <a:srgbClr val="075314"/>
                    </a:solidFill>
                  </a:rPr>
                  <a:t> camera phones world wide</a:t>
                </a:r>
                <a:endParaRPr lang="en-US" sz="1350"/>
              </a:p>
            </p:txBody>
          </p:sp>
          <p:sp>
            <p:nvSpPr>
              <p:cNvPr id="17426" name="Rectangle 5"/>
              <p:cNvSpPr>
                <a:spLocks noChangeArrowheads="1"/>
              </p:cNvSpPr>
              <p:nvPr/>
            </p:nvSpPr>
            <p:spPr bwMode="auto">
              <a:xfrm>
                <a:off x="7696200" y="2609850"/>
                <a:ext cx="1374775" cy="20005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71450" tIns="171450" rIns="171450" bIns="171450">
                <a:spAutoFit/>
              </a:bodyPr>
              <a:lstStyle/>
              <a:p>
                <a:pPr algn="r" eaLnBrk="1" hangingPunct="1"/>
                <a:r>
                  <a:rPr lang="en-US" sz="1350" i="1">
                    <a:solidFill>
                      <a:srgbClr val="00A4DE"/>
                    </a:solidFill>
                  </a:rPr>
                  <a:t>100s of millions of GPS enabled</a:t>
                </a:r>
                <a:r>
                  <a:rPr lang="en-US" sz="1050">
                    <a:solidFill>
                      <a:srgbClr val="075314"/>
                    </a:solidFill>
                  </a:rPr>
                  <a:t> devices sold annually</a:t>
                </a:r>
                <a:endParaRPr lang="en-US" sz="1350"/>
              </a:p>
            </p:txBody>
          </p:sp>
        </p:grpSp>
        <p:sp>
          <p:nvSpPr>
            <p:cNvPr id="17420" name="Rectangle 4"/>
            <p:cNvSpPr>
              <a:spLocks noChangeArrowheads="1"/>
            </p:cNvSpPr>
            <p:nvPr/>
          </p:nvSpPr>
          <p:spPr bwMode="auto">
            <a:xfrm>
              <a:off x="3733800" y="5487988"/>
              <a:ext cx="2374900" cy="11695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71450" tIns="171450" rIns="171450" bIns="171450">
              <a:spAutoFit/>
            </a:bodyPr>
            <a:lstStyle/>
            <a:p>
              <a:pPr algn="ctr" eaLnBrk="1" hangingPunct="1"/>
              <a:r>
                <a:rPr lang="en-US" sz="1350" i="1">
                  <a:solidFill>
                    <a:srgbClr val="00A4DE"/>
                  </a:solidFill>
                </a:rPr>
                <a:t>76 million</a:t>
              </a:r>
              <a:r>
                <a:rPr lang="en-US" sz="1050">
                  <a:solidFill>
                    <a:srgbClr val="075314"/>
                  </a:solidFill>
                </a:rPr>
                <a:t> smart meters in 2009…</a:t>
              </a:r>
              <a:br>
                <a:rPr lang="en-US" sz="1050">
                  <a:solidFill>
                    <a:srgbClr val="075314"/>
                  </a:solidFill>
                </a:rPr>
              </a:br>
              <a:r>
                <a:rPr lang="en-US" sz="1050">
                  <a:solidFill>
                    <a:srgbClr val="075314"/>
                  </a:solidFill>
                </a:rPr>
                <a:t> 200M by 2014 </a:t>
              </a:r>
              <a:endParaRPr lang="en-US" sz="1350"/>
            </a:p>
          </p:txBody>
        </p:sp>
      </p:grpSp>
      <p:sp>
        <p:nvSpPr>
          <p:cNvPr id="29" name="Trapezoid 28"/>
          <p:cNvSpPr/>
          <p:nvPr/>
        </p:nvSpPr>
        <p:spPr bwMode="auto">
          <a:xfrm rot="16200000">
            <a:off x="3584972" y="1058469"/>
            <a:ext cx="4238625" cy="4750594"/>
          </a:xfrm>
          <a:prstGeom prst="trapezoid">
            <a:avLst>
              <a:gd name="adj" fmla="val 28745"/>
            </a:avLst>
          </a:prstGeom>
          <a:solidFill>
            <a:schemeClr val="tx2">
              <a:alpha val="1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69056" tIns="34529" rIns="69056" bIns="34529"/>
          <a:lstStyle/>
          <a:p>
            <a:pPr eaLnBrk="1" hangingPunct="1">
              <a:spcBef>
                <a:spcPct val="50000"/>
              </a:spcBef>
              <a:defRPr/>
            </a:pPr>
            <a:endParaRPr lang="en-US" sz="105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7491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3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5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993</TotalTime>
  <Words>995</Words>
  <Application>Microsoft Macintosh PowerPoint</Application>
  <PresentationFormat>On-screen Show (4:3)</PresentationFormat>
  <Paragraphs>134</Paragraphs>
  <Slides>77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77</vt:i4>
      </vt:variant>
    </vt:vector>
  </HeadingPairs>
  <TitlesOfParts>
    <vt:vector size="85" baseType="lpstr">
      <vt:lpstr>Arial</vt:lpstr>
      <vt:lpstr>Calibri</vt:lpstr>
      <vt:lpstr>Calibri Light</vt:lpstr>
      <vt:lpstr>MillerDaily</vt:lpstr>
      <vt:lpstr>MinionPro</vt:lpstr>
      <vt:lpstr>Whitney</vt:lpstr>
      <vt:lpstr>Wingdings</vt:lpstr>
      <vt:lpstr>Office Theme</vt:lpstr>
      <vt:lpstr>PowerPoint Presentation</vt:lpstr>
      <vt:lpstr>PN3322:   AI and ”Big” Data</vt:lpstr>
      <vt:lpstr>What is Big Data/AI?</vt:lpstr>
      <vt:lpstr>What is “big data”? </vt:lpstr>
      <vt:lpstr>Neural Systems Process information</vt:lpstr>
      <vt:lpstr>PowerPoint Presentation</vt:lpstr>
      <vt:lpstr>PowerPoint Presentation</vt:lpstr>
      <vt:lpstr>Volume (Scale) </vt:lpstr>
      <vt:lpstr>PowerPoint Presentation</vt:lpstr>
      <vt:lpstr>Variety (Complexity) </vt:lpstr>
      <vt:lpstr>Velocity (Speed) </vt:lpstr>
      <vt:lpstr>Real-time/Fast Data</vt:lpstr>
      <vt:lpstr>How much data?</vt:lpstr>
      <vt:lpstr>PowerPoint Presentation</vt:lpstr>
      <vt:lpstr>PowerPoint Presentation</vt:lpstr>
      <vt:lpstr>Neuroscience has LOTS of examples</vt:lpstr>
      <vt:lpstr>Neuroscience has LOTS of examples</vt:lpstr>
      <vt:lpstr>PowerPoint Presentation</vt:lpstr>
      <vt:lpstr>PowerPoint Presentation</vt:lpstr>
      <vt:lpstr>PowerPoint Presentation</vt:lpstr>
      <vt:lpstr>PowerPoint Presentation</vt:lpstr>
      <vt:lpstr>So What is Big Data/AI?</vt:lpstr>
      <vt:lpstr>Making decisions from data</vt:lpstr>
      <vt:lpstr>PowerPoint Presentation</vt:lpstr>
      <vt:lpstr>Making decisions from data</vt:lpstr>
      <vt:lpstr>Uncertainty People are good at variance bad at bias</vt:lpstr>
      <vt:lpstr>Bias/Variance Trade off:</vt:lpstr>
      <vt:lpstr>We often don’t know the target</vt:lpstr>
      <vt:lpstr>Miscalibration in physics:</vt:lpstr>
      <vt:lpstr>PowerPoint Presentation</vt:lpstr>
      <vt:lpstr>PowerPoint Presentation</vt:lpstr>
      <vt:lpstr>PowerPoint Presentation</vt:lpstr>
      <vt:lpstr>PowerPoint Presentation</vt:lpstr>
      <vt:lpstr>Consequences of miscalibration</vt:lpstr>
      <vt:lpstr>PowerPoint Presentation</vt:lpstr>
      <vt:lpstr>https://github.com/tg-bomze/Face-Depixelizer</vt:lpstr>
      <vt:lpstr>PowerPoint Presentation</vt:lpstr>
      <vt:lpstr>PowerPoint Presentation</vt:lpstr>
      <vt:lpstr>PowerPoint Presentation</vt:lpstr>
      <vt:lpstr>PowerPoint Presentation</vt:lpstr>
      <vt:lpstr>Assessing risk, automating racism </vt:lpstr>
      <vt:lpstr>COMPAS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Algorithmic Healthcare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Paradox of big data</vt:lpstr>
      <vt:lpstr>The more the data, the surer we fool ourselves. </vt:lpstr>
      <vt:lpstr>The more the data, the surer we fool ourselves.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Is this a problem for Neuroscience?</vt:lpstr>
      <vt:lpstr>PowerPoint Presentation</vt:lpstr>
      <vt:lpstr>PowerPoint Presentation</vt:lpstr>
      <vt:lpstr>PowerPoint Presentation</vt:lpstr>
      <vt:lpstr>Generative AI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Making decisions from data</dc:title>
  <dc:creator>Justin Ales</dc:creator>
  <cp:lastModifiedBy>Justin Ales</cp:lastModifiedBy>
  <cp:revision>7</cp:revision>
  <dcterms:created xsi:type="dcterms:W3CDTF">2020-09-28T18:43:33Z</dcterms:created>
  <dcterms:modified xsi:type="dcterms:W3CDTF">2024-11-13T13:17:19Z</dcterms:modified>
</cp:coreProperties>
</file>